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handoutMasterIdLst>
    <p:handoutMasterId r:id="rId27"/>
  </p:handoutMasterIdLst>
  <p:sldIdLst>
    <p:sldId id="256" r:id="rId2"/>
    <p:sldId id="470" r:id="rId3"/>
    <p:sldId id="466" r:id="rId4"/>
    <p:sldId id="485" r:id="rId5"/>
    <p:sldId id="487" r:id="rId6"/>
    <p:sldId id="488" r:id="rId7"/>
    <p:sldId id="489" r:id="rId8"/>
    <p:sldId id="490" r:id="rId9"/>
    <p:sldId id="491" r:id="rId10"/>
    <p:sldId id="492" r:id="rId11"/>
    <p:sldId id="493" r:id="rId12"/>
    <p:sldId id="494" r:id="rId13"/>
    <p:sldId id="501" r:id="rId14"/>
    <p:sldId id="503" r:id="rId15"/>
    <p:sldId id="504" r:id="rId16"/>
    <p:sldId id="505" r:id="rId17"/>
    <p:sldId id="495" r:id="rId18"/>
    <p:sldId id="496" r:id="rId19"/>
    <p:sldId id="497" r:id="rId20"/>
    <p:sldId id="498" r:id="rId21"/>
    <p:sldId id="499" r:id="rId22"/>
    <p:sldId id="500" r:id="rId23"/>
    <p:sldId id="467" r:id="rId24"/>
    <p:sldId id="469" r:id="rId25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F02B6"/>
    <a:srgbClr val="E21C1C"/>
    <a:srgbClr val="FDDB9D"/>
    <a:srgbClr val="D52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4" autoAdjust="0"/>
    <p:restoredTop sz="87971" autoAdjust="0"/>
  </p:normalViewPr>
  <p:slideViewPr>
    <p:cSldViewPr snapToGrid="0">
      <p:cViewPr varScale="1">
        <p:scale>
          <a:sx n="62" d="100"/>
          <a:sy n="62" d="100"/>
        </p:scale>
        <p:origin x="97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254136-AFB2-408C-89DB-B0BC05BC837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597FDE-66E0-4C69-B1D8-A174B56AD124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>
                  <a:lumMod val="50000"/>
                </a:schemeClr>
              </a:solidFill>
            </a:rPr>
            <a:t>Fault Detection</a:t>
          </a:r>
          <a:endParaRPr lang="en-US" sz="1600" b="1" dirty="0">
            <a:solidFill>
              <a:schemeClr val="tx1">
                <a:lumMod val="50000"/>
              </a:schemeClr>
            </a:solidFill>
          </a:endParaRPr>
        </a:p>
      </dgm:t>
    </dgm:pt>
    <dgm:pt modelId="{5DF3E218-2238-4DE0-A765-DD1AA6E2DD33}" type="parTrans" cxnId="{40EAFC22-2FBF-4A81-B936-F891321EEF23}">
      <dgm:prSet/>
      <dgm:spPr/>
      <dgm:t>
        <a:bodyPr/>
        <a:lstStyle/>
        <a:p>
          <a:endParaRPr lang="en-US"/>
        </a:p>
      </dgm:t>
    </dgm:pt>
    <dgm:pt modelId="{9DD2C8E0-DAF1-48CD-8C9F-AFFCF906ECEC}" type="sibTrans" cxnId="{40EAFC22-2FBF-4A81-B936-F891321EEF23}">
      <dgm:prSet/>
      <dgm:spPr/>
      <dgm:t>
        <a:bodyPr/>
        <a:lstStyle/>
        <a:p>
          <a:endParaRPr lang="en-US"/>
        </a:p>
      </dgm:t>
    </dgm:pt>
    <dgm:pt modelId="{6A37FF8E-5A60-4360-BE4C-5C8C2C8BA1E3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Defect locations extraction from the layout</a:t>
          </a:r>
          <a:endParaRPr lang="en-US" sz="2000" dirty="0">
            <a:solidFill>
              <a:schemeClr val="tx1">
                <a:lumMod val="50000"/>
              </a:schemeClr>
            </a:solidFill>
          </a:endParaRPr>
        </a:p>
      </dgm:t>
    </dgm:pt>
    <dgm:pt modelId="{DE0B59EB-0F18-43FF-A480-2BB435A2B245}" type="parTrans" cxnId="{352FDD6D-0757-41C4-83DE-B02A2E8912CA}">
      <dgm:prSet/>
      <dgm:spPr/>
      <dgm:t>
        <a:bodyPr/>
        <a:lstStyle/>
        <a:p>
          <a:endParaRPr lang="en-US"/>
        </a:p>
      </dgm:t>
    </dgm:pt>
    <dgm:pt modelId="{DEDD2080-2E03-4881-89FE-A8C9A02F6267}" type="sibTrans" cxnId="{352FDD6D-0757-41C4-83DE-B02A2E8912CA}">
      <dgm:prSet/>
      <dgm:spPr/>
      <dgm:t>
        <a:bodyPr/>
        <a:lstStyle/>
        <a:p>
          <a:endParaRPr lang="en-US"/>
        </a:p>
      </dgm:t>
    </dgm:pt>
    <dgm:pt modelId="{BB5F0C35-5CB3-4BFF-B528-0468E5006516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>
                  <a:lumMod val="50000"/>
                </a:schemeClr>
              </a:solidFill>
              <a:latin typeface="+mj-lt"/>
            </a:rPr>
            <a:t>Looking at adjacent lines of the same metal  layer or between metal  layers</a:t>
          </a:r>
          <a:endParaRPr lang="en-US" sz="1800" dirty="0">
            <a:solidFill>
              <a:schemeClr val="tx1">
                <a:lumMod val="50000"/>
              </a:schemeClr>
            </a:solidFill>
            <a:latin typeface="+mj-lt"/>
          </a:endParaRPr>
        </a:p>
      </dgm:t>
    </dgm:pt>
    <dgm:pt modelId="{D23614CC-416F-448C-93CB-176B0A1E6EEF}" type="parTrans" cxnId="{249A0562-21F1-492A-A502-306F3EB98058}">
      <dgm:prSet/>
      <dgm:spPr/>
      <dgm:t>
        <a:bodyPr/>
        <a:lstStyle/>
        <a:p>
          <a:endParaRPr lang="en-US"/>
        </a:p>
      </dgm:t>
    </dgm:pt>
    <dgm:pt modelId="{2B48C465-C611-4CF5-B37F-6209902DEAC7}" type="sibTrans" cxnId="{249A0562-21F1-492A-A502-306F3EB98058}">
      <dgm:prSet/>
      <dgm:spPr/>
      <dgm:t>
        <a:bodyPr/>
        <a:lstStyle/>
        <a:p>
          <a:endParaRPr lang="en-US"/>
        </a:p>
      </dgm:t>
    </dgm:pt>
    <dgm:pt modelId="{B258E6B7-6CA0-4A82-928B-D57C4F0C09E9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>
                  <a:lumMod val="50000"/>
                </a:schemeClr>
              </a:solidFill>
            </a:rPr>
            <a:t>Fault Simulation</a:t>
          </a:r>
          <a:endParaRPr lang="en-US" sz="1600" b="1" dirty="0">
            <a:solidFill>
              <a:schemeClr val="tx1">
                <a:lumMod val="50000"/>
              </a:schemeClr>
            </a:solidFill>
          </a:endParaRPr>
        </a:p>
      </dgm:t>
    </dgm:pt>
    <dgm:pt modelId="{8016AC3F-0828-4EBC-A26E-4A0BF3D7F52B}" type="parTrans" cxnId="{AA2B27BD-A196-427E-B196-E0AD434EFDE5}">
      <dgm:prSet/>
      <dgm:spPr/>
      <dgm:t>
        <a:bodyPr/>
        <a:lstStyle/>
        <a:p>
          <a:endParaRPr lang="en-US"/>
        </a:p>
      </dgm:t>
    </dgm:pt>
    <dgm:pt modelId="{4B8B849D-D252-4EAA-BC4B-E858B9117895}" type="sibTrans" cxnId="{AA2B27BD-A196-427E-B196-E0AD434EFDE5}">
      <dgm:prSet/>
      <dgm:spPr/>
      <dgm:t>
        <a:bodyPr/>
        <a:lstStyle/>
        <a:p>
          <a:endParaRPr lang="en-US"/>
        </a:p>
      </dgm:t>
    </dgm:pt>
    <dgm:pt modelId="{2D637D01-D58D-42B9-85BA-4E9ACE0270D4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Electrical simulations of defects </a:t>
          </a:r>
          <a:endParaRPr lang="en-US" sz="2000" dirty="0"/>
        </a:p>
      </dgm:t>
    </dgm:pt>
    <dgm:pt modelId="{75117367-93FC-4973-A76A-541959B17103}" type="parTrans" cxnId="{4FAC9117-29AA-488B-8333-79FE0F9C75AD}">
      <dgm:prSet/>
      <dgm:spPr/>
      <dgm:t>
        <a:bodyPr/>
        <a:lstStyle/>
        <a:p>
          <a:endParaRPr lang="en-US"/>
        </a:p>
      </dgm:t>
    </dgm:pt>
    <dgm:pt modelId="{DBBED515-0BA1-4C02-94F4-15890AB40239}" type="sibTrans" cxnId="{4FAC9117-29AA-488B-8333-79FE0F9C75AD}">
      <dgm:prSet/>
      <dgm:spPr/>
      <dgm:t>
        <a:bodyPr/>
        <a:lstStyle/>
        <a:p>
          <a:endParaRPr lang="en-US"/>
        </a:p>
      </dgm:t>
    </dgm:pt>
    <dgm:pt modelId="{34CFF60C-5B91-4CEC-9644-7257EAB34184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>
                  <a:lumMod val="50000"/>
                </a:schemeClr>
              </a:solidFill>
              <a:latin typeface="+mj-lt"/>
            </a:rPr>
            <a:t>That leads to  a faulty behavior of the SRAM</a:t>
          </a:r>
          <a:endParaRPr lang="en-US" sz="1800" dirty="0">
            <a:latin typeface="+mj-lt"/>
          </a:endParaRPr>
        </a:p>
      </dgm:t>
    </dgm:pt>
    <dgm:pt modelId="{1206C3ED-0476-4811-9679-6D1DFF1FC2AA}" type="parTrans" cxnId="{D5EFAA94-C780-45D9-9587-AA0964A93E8D}">
      <dgm:prSet/>
      <dgm:spPr/>
      <dgm:t>
        <a:bodyPr/>
        <a:lstStyle/>
        <a:p>
          <a:endParaRPr lang="en-US"/>
        </a:p>
      </dgm:t>
    </dgm:pt>
    <dgm:pt modelId="{D6DBA953-88B8-4095-8E11-56EAD75258A0}" type="sibTrans" cxnId="{D5EFAA94-C780-45D9-9587-AA0964A93E8D}">
      <dgm:prSet/>
      <dgm:spPr/>
      <dgm:t>
        <a:bodyPr/>
        <a:lstStyle/>
        <a:p>
          <a:endParaRPr lang="en-US"/>
        </a:p>
      </dgm:t>
    </dgm:pt>
    <dgm:pt modelId="{E493CFF5-EB6C-4263-9FE0-8CBA49D21AC7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>
                  <a:lumMod val="50000"/>
                </a:schemeClr>
              </a:solidFill>
            </a:rPr>
            <a:t>Fault Modeling</a:t>
          </a:r>
          <a:endParaRPr lang="en-US" sz="1600" b="1" dirty="0">
            <a:solidFill>
              <a:schemeClr val="tx1">
                <a:lumMod val="50000"/>
              </a:schemeClr>
            </a:solidFill>
          </a:endParaRPr>
        </a:p>
      </dgm:t>
    </dgm:pt>
    <dgm:pt modelId="{6F9C23BD-DFBF-41B2-838E-9E9081E65C17}" type="parTrans" cxnId="{E1A35A0D-FEA9-4FC0-B5EB-271AF93D41B0}">
      <dgm:prSet/>
      <dgm:spPr/>
      <dgm:t>
        <a:bodyPr/>
        <a:lstStyle/>
        <a:p>
          <a:endParaRPr lang="en-US"/>
        </a:p>
      </dgm:t>
    </dgm:pt>
    <dgm:pt modelId="{BD1A484D-0E49-42B6-9453-62AF496CDAA0}" type="sibTrans" cxnId="{E1A35A0D-FEA9-4FC0-B5EB-271AF93D41B0}">
      <dgm:prSet/>
      <dgm:spPr/>
      <dgm:t>
        <a:bodyPr/>
        <a:lstStyle/>
        <a:p>
          <a:endParaRPr lang="en-US"/>
        </a:p>
      </dgm:t>
    </dgm:pt>
    <dgm:pt modelId="{909E2123-1B83-4A8D-81B2-DD74778EA96B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Generation of effective test algorithms</a:t>
          </a:r>
          <a:endParaRPr lang="en-US" sz="2000" dirty="0">
            <a:solidFill>
              <a:schemeClr val="tx1">
                <a:lumMod val="50000"/>
              </a:schemeClr>
            </a:solidFill>
          </a:endParaRPr>
        </a:p>
      </dgm:t>
    </dgm:pt>
    <dgm:pt modelId="{7DF70B50-1D5E-4855-BD91-9F52B4A625DB}" type="parTrans" cxnId="{DFB4C4C4-DD91-416A-8EEB-FF76287A1117}">
      <dgm:prSet/>
      <dgm:spPr/>
      <dgm:t>
        <a:bodyPr/>
        <a:lstStyle/>
        <a:p>
          <a:endParaRPr lang="en-US"/>
        </a:p>
      </dgm:t>
    </dgm:pt>
    <dgm:pt modelId="{6E8C2D99-F022-4770-BDD7-5B55D390A95A}" type="sibTrans" cxnId="{DFB4C4C4-DD91-416A-8EEB-FF76287A1117}">
      <dgm:prSet/>
      <dgm:spPr/>
      <dgm:t>
        <a:bodyPr/>
        <a:lstStyle/>
        <a:p>
          <a:endParaRPr lang="en-US"/>
        </a:p>
      </dgm:t>
    </dgm:pt>
    <dgm:pt modelId="{BE81C6F6-FEFF-470B-88E3-00A8DF428B49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Modeling of the faulty behavior</a:t>
          </a:r>
          <a:endParaRPr lang="en-US" sz="2000" dirty="0">
            <a:solidFill>
              <a:schemeClr val="tx1">
                <a:lumMod val="50000"/>
              </a:schemeClr>
            </a:solidFill>
          </a:endParaRPr>
        </a:p>
      </dgm:t>
    </dgm:pt>
    <dgm:pt modelId="{02E789F8-1AAA-4522-9D38-D41504C76183}" type="parTrans" cxnId="{04D9BD8A-EC3A-44FD-9651-6EEE8610B552}">
      <dgm:prSet/>
      <dgm:spPr/>
      <dgm:t>
        <a:bodyPr/>
        <a:lstStyle/>
        <a:p>
          <a:endParaRPr lang="en-US"/>
        </a:p>
      </dgm:t>
    </dgm:pt>
    <dgm:pt modelId="{DBB6197A-DB68-48F4-BB0E-5A273FFBD3FF}" type="sibTrans" cxnId="{04D9BD8A-EC3A-44FD-9651-6EEE8610B552}">
      <dgm:prSet/>
      <dgm:spPr/>
      <dgm:t>
        <a:bodyPr/>
        <a:lstStyle/>
        <a:p>
          <a:endParaRPr lang="en-US"/>
        </a:p>
      </dgm:t>
    </dgm:pt>
    <dgm:pt modelId="{81B4B5A6-AC63-47BD-AC4D-10253CBCED02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>
                  <a:lumMod val="50000"/>
                </a:schemeClr>
              </a:solidFill>
            </a:rPr>
            <a:t>Functional representation of faulty behavior.</a:t>
          </a:r>
          <a:endParaRPr lang="en-US" sz="1800" dirty="0">
            <a:solidFill>
              <a:schemeClr val="tx1">
                <a:lumMod val="50000"/>
              </a:schemeClr>
            </a:solidFill>
          </a:endParaRPr>
        </a:p>
      </dgm:t>
    </dgm:pt>
    <dgm:pt modelId="{D34D578D-19FC-488B-BE18-741A7329F874}" type="parTrans" cxnId="{45813AC3-632A-4EB1-AD5D-0A1B04046B2A}">
      <dgm:prSet/>
      <dgm:spPr/>
      <dgm:t>
        <a:bodyPr/>
        <a:lstStyle/>
        <a:p>
          <a:endParaRPr lang="en-US"/>
        </a:p>
      </dgm:t>
    </dgm:pt>
    <dgm:pt modelId="{7D11D385-C1EA-418F-9A43-6833235D0FC1}" type="sibTrans" cxnId="{45813AC3-632A-4EB1-AD5D-0A1B04046B2A}">
      <dgm:prSet/>
      <dgm:spPr/>
      <dgm:t>
        <a:bodyPr/>
        <a:lstStyle/>
        <a:p>
          <a:endParaRPr lang="en-US"/>
        </a:p>
      </dgm:t>
    </dgm:pt>
    <dgm:pt modelId="{1A244987-EE6A-4DA4-BE46-173704736D4F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Algorithm</a:t>
          </a:r>
          <a:endParaRPr lang="en-US" sz="1600" dirty="0"/>
        </a:p>
      </dgm:t>
    </dgm:pt>
    <dgm:pt modelId="{C163AFE8-38A9-460D-8AF4-4F0B13A3A3D7}" type="sibTrans" cxnId="{D7461885-4CC7-47C1-BE76-85F778084EE6}">
      <dgm:prSet/>
      <dgm:spPr/>
      <dgm:t>
        <a:bodyPr/>
        <a:lstStyle/>
        <a:p>
          <a:endParaRPr lang="en-US"/>
        </a:p>
      </dgm:t>
    </dgm:pt>
    <dgm:pt modelId="{B0D15766-FBE4-4D7B-ADE9-E01A2F4C4531}" type="parTrans" cxnId="{D7461885-4CC7-47C1-BE76-85F778084EE6}">
      <dgm:prSet/>
      <dgm:spPr/>
      <dgm:t>
        <a:bodyPr/>
        <a:lstStyle/>
        <a:p>
          <a:endParaRPr lang="en-US"/>
        </a:p>
      </dgm:t>
    </dgm:pt>
    <dgm:pt modelId="{58F0896E-09A8-4CEE-A537-54CE4A07260E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>
                  <a:lumMod val="50000"/>
                </a:schemeClr>
              </a:solidFill>
            </a:rPr>
            <a:t>Sequence of </a:t>
          </a:r>
          <a:r>
            <a:rPr lang="en-US" sz="1800" dirty="0" err="1" smtClean="0">
              <a:solidFill>
                <a:schemeClr val="tx1">
                  <a:lumMod val="50000"/>
                </a:schemeClr>
              </a:solidFill>
            </a:rPr>
            <a:t>Wr</a:t>
          </a:r>
          <a:r>
            <a:rPr lang="en-US" sz="1800" dirty="0" smtClean="0">
              <a:solidFill>
                <a:schemeClr val="tx1">
                  <a:lumMod val="50000"/>
                </a:schemeClr>
              </a:solidFill>
            </a:rPr>
            <a:t>/Rd pattern to detect the fault.</a:t>
          </a:r>
          <a:endParaRPr lang="en-US" sz="1800" dirty="0">
            <a:solidFill>
              <a:schemeClr val="tx1">
                <a:lumMod val="50000"/>
              </a:schemeClr>
            </a:solidFill>
          </a:endParaRPr>
        </a:p>
      </dgm:t>
    </dgm:pt>
    <dgm:pt modelId="{6C3FD601-5B18-4176-A555-BD82A1A30CBF}" type="parTrans" cxnId="{AC1E5D42-8A7C-4315-AB62-BA20230DA05A}">
      <dgm:prSet/>
      <dgm:spPr/>
      <dgm:t>
        <a:bodyPr/>
        <a:lstStyle/>
        <a:p>
          <a:endParaRPr lang="en-US"/>
        </a:p>
      </dgm:t>
    </dgm:pt>
    <dgm:pt modelId="{8DC1FC73-E0F3-4628-B149-C381F1E547CA}" type="sibTrans" cxnId="{AC1E5D42-8A7C-4315-AB62-BA20230DA05A}">
      <dgm:prSet/>
      <dgm:spPr/>
      <dgm:t>
        <a:bodyPr/>
        <a:lstStyle/>
        <a:p>
          <a:endParaRPr lang="en-US"/>
        </a:p>
      </dgm:t>
    </dgm:pt>
    <dgm:pt modelId="{C9D18E42-794C-4454-82BF-29756F1FB1F1}" type="pres">
      <dgm:prSet presAssocID="{96254136-AFB2-408C-89DB-B0BC05BC837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A433A2-20C2-4151-A131-D1EEC4495EF2}" type="pres">
      <dgm:prSet presAssocID="{13597FDE-66E0-4C69-B1D8-A174B56AD124}" presName="composite" presStyleCnt="0"/>
      <dgm:spPr/>
    </dgm:pt>
    <dgm:pt modelId="{AF299424-55DB-408C-8461-E1F967BF06DB}" type="pres">
      <dgm:prSet presAssocID="{13597FDE-66E0-4C69-B1D8-A174B56AD124}" presName="parentText" presStyleLbl="alignNode1" presStyleIdx="0" presStyleCnt="4" custScaleX="15748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99E27F-5519-4B14-807F-89DD9F1103BD}" type="pres">
      <dgm:prSet presAssocID="{13597FDE-66E0-4C69-B1D8-A174B56AD124}" presName="descendantText" presStyleLbl="alignAcc1" presStyleIdx="0" presStyleCnt="4" custScaleX="83188" custScaleY="109338" custLinFactNeighborX="856" custLinFactNeighborY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87CEF-008A-46F8-B3B2-541C4E9357DB}" type="pres">
      <dgm:prSet presAssocID="{9DD2C8E0-DAF1-48CD-8C9F-AFFCF906ECEC}" presName="sp" presStyleCnt="0"/>
      <dgm:spPr/>
    </dgm:pt>
    <dgm:pt modelId="{1317FDA1-F17F-46E7-96BF-D26F0C745BBA}" type="pres">
      <dgm:prSet presAssocID="{B258E6B7-6CA0-4A82-928B-D57C4F0C09E9}" presName="composite" presStyleCnt="0"/>
      <dgm:spPr/>
    </dgm:pt>
    <dgm:pt modelId="{02C81FDB-1896-49D0-9AAA-B509FAE7EAD6}" type="pres">
      <dgm:prSet presAssocID="{B258E6B7-6CA0-4A82-928B-D57C4F0C09E9}" presName="parentText" presStyleLbl="alignNode1" presStyleIdx="1" presStyleCnt="4" custScaleX="16346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62DFA5-6CCB-47AD-9DA4-7960C12D72DD}" type="pres">
      <dgm:prSet presAssocID="{B258E6B7-6CA0-4A82-928B-D57C4F0C09E9}" presName="descendantText" presStyleLbl="alignAcc1" presStyleIdx="1" presStyleCnt="4" custScaleX="86031" custLinFactNeighborX="12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7CCD6-15A8-47BC-B6FA-6E74FAF032AD}" type="pres">
      <dgm:prSet presAssocID="{4B8B849D-D252-4EAA-BC4B-E858B9117895}" presName="sp" presStyleCnt="0"/>
      <dgm:spPr/>
    </dgm:pt>
    <dgm:pt modelId="{1D1D0DAB-A3D8-4654-8C90-13F142594890}" type="pres">
      <dgm:prSet presAssocID="{E493CFF5-EB6C-4263-9FE0-8CBA49D21AC7}" presName="composite" presStyleCnt="0"/>
      <dgm:spPr/>
    </dgm:pt>
    <dgm:pt modelId="{B26D5BE3-147F-408B-BAA3-2D1B01B3323D}" type="pres">
      <dgm:prSet presAssocID="{E493CFF5-EB6C-4263-9FE0-8CBA49D21AC7}" presName="parentText" presStyleLbl="alignNode1" presStyleIdx="2" presStyleCnt="4" custScaleX="16062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582DE3-499B-4D6C-B21A-3C7828C9705B}" type="pres">
      <dgm:prSet presAssocID="{E493CFF5-EB6C-4263-9FE0-8CBA49D21AC7}" presName="descendantText" presStyleLbl="alignAcc1" presStyleIdx="2" presStyleCnt="4" custScaleX="82051" custLinFactNeighborX="0" custLinFactNeighborY="-53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C73D90-495C-4A61-82EE-C020AA12F833}" type="pres">
      <dgm:prSet presAssocID="{BD1A484D-0E49-42B6-9453-62AF496CDAA0}" presName="sp" presStyleCnt="0"/>
      <dgm:spPr/>
    </dgm:pt>
    <dgm:pt modelId="{B5ADBEB5-5D92-44ED-85C9-ACA26E4F5FAB}" type="pres">
      <dgm:prSet presAssocID="{1A244987-EE6A-4DA4-BE46-173704736D4F}" presName="composite" presStyleCnt="0"/>
      <dgm:spPr/>
    </dgm:pt>
    <dgm:pt modelId="{1819FF7C-F41A-4505-9D08-BD0518DDFED3}" type="pres">
      <dgm:prSet presAssocID="{1A244987-EE6A-4DA4-BE46-173704736D4F}" presName="parentText" presStyleLbl="alignNode1" presStyleIdx="3" presStyleCnt="4" custScaleX="164024" custLinFactNeighborX="-1578" custLinFactNeighborY="22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945DF-1958-41CA-9CE9-57847253752B}" type="pres">
      <dgm:prSet presAssocID="{1A244987-EE6A-4DA4-BE46-173704736D4F}" presName="descendantText" presStyleLbl="alignAcc1" presStyleIdx="3" presStyleCnt="4" custScaleX="78690" custLinFactNeighborX="-18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813AC3-632A-4EB1-AD5D-0A1B04046B2A}" srcId="{BE81C6F6-FEFF-470B-88E3-00A8DF428B49}" destId="{81B4B5A6-AC63-47BD-AC4D-10253CBCED02}" srcOrd="0" destOrd="0" parTransId="{D34D578D-19FC-488B-BE18-741A7329F874}" sibTransId="{7D11D385-C1EA-418F-9A43-6833235D0FC1}"/>
    <dgm:cxn modelId="{AC1E5D42-8A7C-4315-AB62-BA20230DA05A}" srcId="{909E2123-1B83-4A8D-81B2-DD74778EA96B}" destId="{58F0896E-09A8-4CEE-A537-54CE4A07260E}" srcOrd="0" destOrd="0" parTransId="{6C3FD601-5B18-4176-A555-BD82A1A30CBF}" sibTransId="{8DC1FC73-E0F3-4628-B149-C381F1E547CA}"/>
    <dgm:cxn modelId="{D47D9DB2-72EA-43C8-9804-55C3508F324E}" type="presOf" srcId="{2D637D01-D58D-42B9-85BA-4E9ACE0270D4}" destId="{1D62DFA5-6CCB-47AD-9DA4-7960C12D72DD}" srcOrd="0" destOrd="0" presId="urn:microsoft.com/office/officeart/2005/8/layout/chevron2"/>
    <dgm:cxn modelId="{4BCA3BAB-21C0-4276-932B-C0E925516E0F}" type="presOf" srcId="{B258E6B7-6CA0-4A82-928B-D57C4F0C09E9}" destId="{02C81FDB-1896-49D0-9AAA-B509FAE7EAD6}" srcOrd="0" destOrd="0" presId="urn:microsoft.com/office/officeart/2005/8/layout/chevron2"/>
    <dgm:cxn modelId="{4FAC9117-29AA-488B-8333-79FE0F9C75AD}" srcId="{B258E6B7-6CA0-4A82-928B-D57C4F0C09E9}" destId="{2D637D01-D58D-42B9-85BA-4E9ACE0270D4}" srcOrd="0" destOrd="0" parTransId="{75117367-93FC-4973-A76A-541959B17103}" sibTransId="{DBBED515-0BA1-4C02-94F4-15890AB40239}"/>
    <dgm:cxn modelId="{D5EFAA94-C780-45D9-9587-AA0964A93E8D}" srcId="{2D637D01-D58D-42B9-85BA-4E9ACE0270D4}" destId="{34CFF60C-5B91-4CEC-9644-7257EAB34184}" srcOrd="0" destOrd="0" parTransId="{1206C3ED-0476-4811-9679-6D1DFF1FC2AA}" sibTransId="{D6DBA953-88B8-4095-8E11-56EAD75258A0}"/>
    <dgm:cxn modelId="{F284CF42-F9E5-4D29-864D-ECE3B262ADD7}" type="presOf" srcId="{1A244987-EE6A-4DA4-BE46-173704736D4F}" destId="{1819FF7C-F41A-4505-9D08-BD0518DDFED3}" srcOrd="0" destOrd="0" presId="urn:microsoft.com/office/officeart/2005/8/layout/chevron2"/>
    <dgm:cxn modelId="{B26C54B5-2F09-4899-B0CC-6F3C03FD3DF6}" type="presOf" srcId="{BB5F0C35-5CB3-4BFF-B528-0468E5006516}" destId="{BF99E27F-5519-4B14-807F-89DD9F1103BD}" srcOrd="0" destOrd="1" presId="urn:microsoft.com/office/officeart/2005/8/layout/chevron2"/>
    <dgm:cxn modelId="{743E6B84-435D-4396-A28F-B3FF5B8172A2}" type="presOf" srcId="{13597FDE-66E0-4C69-B1D8-A174B56AD124}" destId="{AF299424-55DB-408C-8461-E1F967BF06DB}" srcOrd="0" destOrd="0" presId="urn:microsoft.com/office/officeart/2005/8/layout/chevron2"/>
    <dgm:cxn modelId="{0430DD54-A5E1-4063-916A-107543128153}" type="presOf" srcId="{909E2123-1B83-4A8D-81B2-DD74778EA96B}" destId="{5C2945DF-1958-41CA-9CE9-57847253752B}" srcOrd="0" destOrd="0" presId="urn:microsoft.com/office/officeart/2005/8/layout/chevron2"/>
    <dgm:cxn modelId="{ED65B69A-95D9-4F05-BC5E-9F18F7966152}" type="presOf" srcId="{81B4B5A6-AC63-47BD-AC4D-10253CBCED02}" destId="{0E582DE3-499B-4D6C-B21A-3C7828C9705B}" srcOrd="0" destOrd="1" presId="urn:microsoft.com/office/officeart/2005/8/layout/chevron2"/>
    <dgm:cxn modelId="{E1A35A0D-FEA9-4FC0-B5EB-271AF93D41B0}" srcId="{96254136-AFB2-408C-89DB-B0BC05BC837E}" destId="{E493CFF5-EB6C-4263-9FE0-8CBA49D21AC7}" srcOrd="2" destOrd="0" parTransId="{6F9C23BD-DFBF-41B2-838E-9E9081E65C17}" sibTransId="{BD1A484D-0E49-42B6-9453-62AF496CDAA0}"/>
    <dgm:cxn modelId="{D7461885-4CC7-47C1-BE76-85F778084EE6}" srcId="{96254136-AFB2-408C-89DB-B0BC05BC837E}" destId="{1A244987-EE6A-4DA4-BE46-173704736D4F}" srcOrd="3" destOrd="0" parTransId="{B0D15766-FBE4-4D7B-ADE9-E01A2F4C4531}" sibTransId="{C163AFE8-38A9-460D-8AF4-4F0B13A3A3D7}"/>
    <dgm:cxn modelId="{249A0562-21F1-492A-A502-306F3EB98058}" srcId="{6A37FF8E-5A60-4360-BE4C-5C8C2C8BA1E3}" destId="{BB5F0C35-5CB3-4BFF-B528-0468E5006516}" srcOrd="0" destOrd="0" parTransId="{D23614CC-416F-448C-93CB-176B0A1E6EEF}" sibTransId="{2B48C465-C611-4CF5-B37F-6209902DEAC7}"/>
    <dgm:cxn modelId="{0C90533C-E6C1-4577-BA99-52EA5668AD9D}" type="presOf" srcId="{E493CFF5-EB6C-4263-9FE0-8CBA49D21AC7}" destId="{B26D5BE3-147F-408B-BAA3-2D1B01B3323D}" srcOrd="0" destOrd="0" presId="urn:microsoft.com/office/officeart/2005/8/layout/chevron2"/>
    <dgm:cxn modelId="{DFB4C4C4-DD91-416A-8EEB-FF76287A1117}" srcId="{1A244987-EE6A-4DA4-BE46-173704736D4F}" destId="{909E2123-1B83-4A8D-81B2-DD74778EA96B}" srcOrd="0" destOrd="0" parTransId="{7DF70B50-1D5E-4855-BD91-9F52B4A625DB}" sibTransId="{6E8C2D99-F022-4770-BDD7-5B55D390A95A}"/>
    <dgm:cxn modelId="{B55FC29A-59F5-4B32-8C22-73477A89BA96}" type="presOf" srcId="{BE81C6F6-FEFF-470B-88E3-00A8DF428B49}" destId="{0E582DE3-499B-4D6C-B21A-3C7828C9705B}" srcOrd="0" destOrd="0" presId="urn:microsoft.com/office/officeart/2005/8/layout/chevron2"/>
    <dgm:cxn modelId="{147AD455-5499-469B-AA1D-84E1A947D1E2}" type="presOf" srcId="{58F0896E-09A8-4CEE-A537-54CE4A07260E}" destId="{5C2945DF-1958-41CA-9CE9-57847253752B}" srcOrd="0" destOrd="1" presId="urn:microsoft.com/office/officeart/2005/8/layout/chevron2"/>
    <dgm:cxn modelId="{352FDD6D-0757-41C4-83DE-B02A2E8912CA}" srcId="{13597FDE-66E0-4C69-B1D8-A174B56AD124}" destId="{6A37FF8E-5A60-4360-BE4C-5C8C2C8BA1E3}" srcOrd="0" destOrd="0" parTransId="{DE0B59EB-0F18-43FF-A480-2BB435A2B245}" sibTransId="{DEDD2080-2E03-4881-89FE-A8C9A02F6267}"/>
    <dgm:cxn modelId="{ECD71F08-2857-4AB4-82A9-10A425C51F1E}" type="presOf" srcId="{6A37FF8E-5A60-4360-BE4C-5C8C2C8BA1E3}" destId="{BF99E27F-5519-4B14-807F-89DD9F1103BD}" srcOrd="0" destOrd="0" presId="urn:microsoft.com/office/officeart/2005/8/layout/chevron2"/>
    <dgm:cxn modelId="{04D9BD8A-EC3A-44FD-9651-6EEE8610B552}" srcId="{E493CFF5-EB6C-4263-9FE0-8CBA49D21AC7}" destId="{BE81C6F6-FEFF-470B-88E3-00A8DF428B49}" srcOrd="0" destOrd="0" parTransId="{02E789F8-1AAA-4522-9D38-D41504C76183}" sibTransId="{DBB6197A-DB68-48F4-BB0E-5A273FFBD3FF}"/>
    <dgm:cxn modelId="{D97BC887-DE13-4DB2-AEAF-4984B3F59F44}" type="presOf" srcId="{96254136-AFB2-408C-89DB-B0BC05BC837E}" destId="{C9D18E42-794C-4454-82BF-29756F1FB1F1}" srcOrd="0" destOrd="0" presId="urn:microsoft.com/office/officeart/2005/8/layout/chevron2"/>
    <dgm:cxn modelId="{40EAFC22-2FBF-4A81-B936-F891321EEF23}" srcId="{96254136-AFB2-408C-89DB-B0BC05BC837E}" destId="{13597FDE-66E0-4C69-B1D8-A174B56AD124}" srcOrd="0" destOrd="0" parTransId="{5DF3E218-2238-4DE0-A765-DD1AA6E2DD33}" sibTransId="{9DD2C8E0-DAF1-48CD-8C9F-AFFCF906ECEC}"/>
    <dgm:cxn modelId="{AA2B27BD-A196-427E-B196-E0AD434EFDE5}" srcId="{96254136-AFB2-408C-89DB-B0BC05BC837E}" destId="{B258E6B7-6CA0-4A82-928B-D57C4F0C09E9}" srcOrd="1" destOrd="0" parTransId="{8016AC3F-0828-4EBC-A26E-4A0BF3D7F52B}" sibTransId="{4B8B849D-D252-4EAA-BC4B-E858B9117895}"/>
    <dgm:cxn modelId="{6002A539-015C-4173-98BB-D22A2020AD71}" type="presOf" srcId="{34CFF60C-5B91-4CEC-9644-7257EAB34184}" destId="{1D62DFA5-6CCB-47AD-9DA4-7960C12D72DD}" srcOrd="0" destOrd="1" presId="urn:microsoft.com/office/officeart/2005/8/layout/chevron2"/>
    <dgm:cxn modelId="{8C5CE710-4CFF-4213-9970-6CCB84656B6B}" type="presParOf" srcId="{C9D18E42-794C-4454-82BF-29756F1FB1F1}" destId="{30A433A2-20C2-4151-A131-D1EEC4495EF2}" srcOrd="0" destOrd="0" presId="urn:microsoft.com/office/officeart/2005/8/layout/chevron2"/>
    <dgm:cxn modelId="{AE4F61D1-0540-4FE5-9811-D1729A7457B8}" type="presParOf" srcId="{30A433A2-20C2-4151-A131-D1EEC4495EF2}" destId="{AF299424-55DB-408C-8461-E1F967BF06DB}" srcOrd="0" destOrd="0" presId="urn:microsoft.com/office/officeart/2005/8/layout/chevron2"/>
    <dgm:cxn modelId="{4A631AC3-0C78-4C38-86FC-AFB2C8D876E6}" type="presParOf" srcId="{30A433A2-20C2-4151-A131-D1EEC4495EF2}" destId="{BF99E27F-5519-4B14-807F-89DD9F1103BD}" srcOrd="1" destOrd="0" presId="urn:microsoft.com/office/officeart/2005/8/layout/chevron2"/>
    <dgm:cxn modelId="{2E7373EB-4CE2-46EF-BACF-2B631D2C05CD}" type="presParOf" srcId="{C9D18E42-794C-4454-82BF-29756F1FB1F1}" destId="{FE787CEF-008A-46F8-B3B2-541C4E9357DB}" srcOrd="1" destOrd="0" presId="urn:microsoft.com/office/officeart/2005/8/layout/chevron2"/>
    <dgm:cxn modelId="{AC30833E-884C-41C2-A9C4-757C5C4BCA0E}" type="presParOf" srcId="{C9D18E42-794C-4454-82BF-29756F1FB1F1}" destId="{1317FDA1-F17F-46E7-96BF-D26F0C745BBA}" srcOrd="2" destOrd="0" presId="urn:microsoft.com/office/officeart/2005/8/layout/chevron2"/>
    <dgm:cxn modelId="{B1F1739E-2AA5-4AE1-907D-E5FC0DC76BC5}" type="presParOf" srcId="{1317FDA1-F17F-46E7-96BF-D26F0C745BBA}" destId="{02C81FDB-1896-49D0-9AAA-B509FAE7EAD6}" srcOrd="0" destOrd="0" presId="urn:microsoft.com/office/officeart/2005/8/layout/chevron2"/>
    <dgm:cxn modelId="{979C4DB3-FFDC-406D-8EEA-88BBBB036F0E}" type="presParOf" srcId="{1317FDA1-F17F-46E7-96BF-D26F0C745BBA}" destId="{1D62DFA5-6CCB-47AD-9DA4-7960C12D72DD}" srcOrd="1" destOrd="0" presId="urn:microsoft.com/office/officeart/2005/8/layout/chevron2"/>
    <dgm:cxn modelId="{536D28EB-92B7-444A-A449-18DFAA5CCAF2}" type="presParOf" srcId="{C9D18E42-794C-4454-82BF-29756F1FB1F1}" destId="{3C67CCD6-15A8-47BC-B6FA-6E74FAF032AD}" srcOrd="3" destOrd="0" presId="urn:microsoft.com/office/officeart/2005/8/layout/chevron2"/>
    <dgm:cxn modelId="{7205F025-56A2-43F9-9B32-C5CE33699534}" type="presParOf" srcId="{C9D18E42-794C-4454-82BF-29756F1FB1F1}" destId="{1D1D0DAB-A3D8-4654-8C90-13F142594890}" srcOrd="4" destOrd="0" presId="urn:microsoft.com/office/officeart/2005/8/layout/chevron2"/>
    <dgm:cxn modelId="{8078EB5B-F379-4D1E-9530-1BE598D88EDA}" type="presParOf" srcId="{1D1D0DAB-A3D8-4654-8C90-13F142594890}" destId="{B26D5BE3-147F-408B-BAA3-2D1B01B3323D}" srcOrd="0" destOrd="0" presId="urn:microsoft.com/office/officeart/2005/8/layout/chevron2"/>
    <dgm:cxn modelId="{E3297916-3BBC-4071-85E5-3F23AFA5BB40}" type="presParOf" srcId="{1D1D0DAB-A3D8-4654-8C90-13F142594890}" destId="{0E582DE3-499B-4D6C-B21A-3C7828C9705B}" srcOrd="1" destOrd="0" presId="urn:microsoft.com/office/officeart/2005/8/layout/chevron2"/>
    <dgm:cxn modelId="{DBD1D79C-AA38-4D45-9A98-4EF60F7C7689}" type="presParOf" srcId="{C9D18E42-794C-4454-82BF-29756F1FB1F1}" destId="{4EC73D90-495C-4A61-82EE-C020AA12F833}" srcOrd="5" destOrd="0" presId="urn:microsoft.com/office/officeart/2005/8/layout/chevron2"/>
    <dgm:cxn modelId="{61956105-A861-4628-A20E-53258D2B181F}" type="presParOf" srcId="{C9D18E42-794C-4454-82BF-29756F1FB1F1}" destId="{B5ADBEB5-5D92-44ED-85C9-ACA26E4F5FAB}" srcOrd="6" destOrd="0" presId="urn:microsoft.com/office/officeart/2005/8/layout/chevron2"/>
    <dgm:cxn modelId="{68881A63-78EB-4D78-8F61-262C9D1ECCD3}" type="presParOf" srcId="{B5ADBEB5-5D92-44ED-85C9-ACA26E4F5FAB}" destId="{1819FF7C-F41A-4505-9D08-BD0518DDFED3}" srcOrd="0" destOrd="0" presId="urn:microsoft.com/office/officeart/2005/8/layout/chevron2"/>
    <dgm:cxn modelId="{FE39A5E5-9638-498B-AA57-B4F4C6E32340}" type="presParOf" srcId="{B5ADBEB5-5D92-44ED-85C9-ACA26E4F5FAB}" destId="{5C2945DF-1958-41CA-9CE9-57847253752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299424-55DB-408C-8461-E1F967BF06DB}">
      <dsp:nvSpPr>
        <dsp:cNvPr id="0" name=""/>
        <dsp:cNvSpPr/>
      </dsp:nvSpPr>
      <dsp:spPr>
        <a:xfrm rot="5400000">
          <a:off x="272342" y="-23292"/>
          <a:ext cx="1293744" cy="14262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>
                  <a:lumMod val="50000"/>
                </a:schemeClr>
              </a:solidFill>
            </a:rPr>
            <a:t>Fault Detection</a:t>
          </a:r>
          <a:endParaRPr lang="en-US" sz="1600" b="1" kern="1200" dirty="0">
            <a:solidFill>
              <a:schemeClr val="tx1">
                <a:lumMod val="50000"/>
              </a:schemeClr>
            </a:solidFill>
          </a:endParaRPr>
        </a:p>
      </dsp:txBody>
      <dsp:txXfrm rot="-5400000">
        <a:off x="206087" y="42963"/>
        <a:ext cx="1426254" cy="1293744"/>
      </dsp:txXfrm>
    </dsp:sp>
    <dsp:sp modelId="{BF99E27F-5519-4B14-807F-89DD9F1103BD}">
      <dsp:nvSpPr>
        <dsp:cNvPr id="0" name=""/>
        <dsp:cNvSpPr/>
      </dsp:nvSpPr>
      <dsp:spPr>
        <a:xfrm rot="5400000">
          <a:off x="4311232" y="-2316454"/>
          <a:ext cx="919944" cy="55602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Defect locations extraction from the layout</a:t>
          </a:r>
          <a:endParaRPr lang="en-US" sz="2000" kern="1200" dirty="0">
            <a:solidFill>
              <a:schemeClr val="tx1">
                <a:lumMod val="50000"/>
              </a:schemeClr>
            </a:solidFill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>
                  <a:lumMod val="50000"/>
                </a:schemeClr>
              </a:solidFill>
              <a:latin typeface="+mj-lt"/>
            </a:rPr>
            <a:t>Looking at adjacent lines of the same metal  layer or between metal  layers</a:t>
          </a:r>
          <a:endParaRPr lang="en-US" sz="1800" kern="1200" dirty="0">
            <a:solidFill>
              <a:schemeClr val="tx1">
                <a:lumMod val="50000"/>
              </a:schemeClr>
            </a:solidFill>
            <a:latin typeface="+mj-lt"/>
          </a:endParaRPr>
        </a:p>
      </dsp:txBody>
      <dsp:txXfrm rot="-5400000">
        <a:off x="1991091" y="48595"/>
        <a:ext cx="5515319" cy="830128"/>
      </dsp:txXfrm>
    </dsp:sp>
    <dsp:sp modelId="{02C81FDB-1896-49D0-9AAA-B509FAE7EAD6}">
      <dsp:nvSpPr>
        <dsp:cNvPr id="0" name=""/>
        <dsp:cNvSpPr/>
      </dsp:nvSpPr>
      <dsp:spPr>
        <a:xfrm rot="5400000">
          <a:off x="299393" y="1098637"/>
          <a:ext cx="1293744" cy="14803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>
                  <a:lumMod val="50000"/>
                </a:schemeClr>
              </a:solidFill>
            </a:rPr>
            <a:t>Fault Simulation</a:t>
          </a:r>
          <a:endParaRPr lang="en-US" sz="1600" b="1" kern="1200" dirty="0">
            <a:solidFill>
              <a:schemeClr val="tx1">
                <a:lumMod val="50000"/>
              </a:schemeClr>
            </a:solidFill>
          </a:endParaRPr>
        </a:p>
      </dsp:txBody>
      <dsp:txXfrm rot="-5400000">
        <a:off x="206087" y="1191943"/>
        <a:ext cx="1480356" cy="1293744"/>
      </dsp:txXfrm>
    </dsp:sp>
    <dsp:sp modelId="{1D62DFA5-6CCB-47AD-9DA4-7960C12D72DD}">
      <dsp:nvSpPr>
        <dsp:cNvPr id="0" name=""/>
        <dsp:cNvSpPr/>
      </dsp:nvSpPr>
      <dsp:spPr>
        <a:xfrm rot="5400000">
          <a:off x="4520639" y="-1360974"/>
          <a:ext cx="840934" cy="59467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Electrical simulations of defects </a:t>
          </a:r>
          <a:endParaRPr lang="en-US" sz="20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>
                  <a:lumMod val="50000"/>
                </a:schemeClr>
              </a:solidFill>
              <a:latin typeface="+mj-lt"/>
            </a:rPr>
            <a:t>That leads to  a faulty behavior of the SRAM</a:t>
          </a:r>
          <a:endParaRPr lang="en-US" sz="1800" kern="1200" dirty="0">
            <a:latin typeface="+mj-lt"/>
          </a:endParaRPr>
        </a:p>
      </dsp:txBody>
      <dsp:txXfrm rot="-5400000">
        <a:off x="1967722" y="1232994"/>
        <a:ext cx="5905718" cy="758832"/>
      </dsp:txXfrm>
    </dsp:sp>
    <dsp:sp modelId="{B26D5BE3-147F-408B-BAA3-2D1B01B3323D}">
      <dsp:nvSpPr>
        <dsp:cNvPr id="0" name=""/>
        <dsp:cNvSpPr/>
      </dsp:nvSpPr>
      <dsp:spPr>
        <a:xfrm rot="5400000">
          <a:off x="286551" y="2260460"/>
          <a:ext cx="1293744" cy="14546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>
                  <a:lumMod val="50000"/>
                </a:schemeClr>
              </a:solidFill>
            </a:rPr>
            <a:t>Fault Modeling</a:t>
          </a:r>
          <a:endParaRPr lang="en-US" sz="1600" b="1" kern="1200" dirty="0">
            <a:solidFill>
              <a:schemeClr val="tx1">
                <a:lumMod val="50000"/>
              </a:schemeClr>
            </a:solidFill>
          </a:endParaRPr>
        </a:p>
      </dsp:txBody>
      <dsp:txXfrm rot="-5400000">
        <a:off x="206087" y="2340924"/>
        <a:ext cx="1454672" cy="1293744"/>
      </dsp:txXfrm>
    </dsp:sp>
    <dsp:sp modelId="{0E582DE3-499B-4D6C-B21A-3C7828C9705B}">
      <dsp:nvSpPr>
        <dsp:cNvPr id="0" name=""/>
        <dsp:cNvSpPr/>
      </dsp:nvSpPr>
      <dsp:spPr>
        <a:xfrm rot="5400000">
          <a:off x="4262055" y="11764"/>
          <a:ext cx="840934" cy="54092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Modeling of the faulty behavior</a:t>
          </a:r>
          <a:endParaRPr lang="en-US" sz="2000" kern="1200" dirty="0">
            <a:solidFill>
              <a:schemeClr val="tx1">
                <a:lumMod val="50000"/>
              </a:schemeClr>
            </a:solidFill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>
                  <a:lumMod val="50000"/>
                </a:schemeClr>
              </a:solidFill>
            </a:rPr>
            <a:t>Functional representation of faulty behavior.</a:t>
          </a:r>
          <a:endParaRPr lang="en-US" sz="1800" kern="1200" dirty="0">
            <a:solidFill>
              <a:schemeClr val="tx1">
                <a:lumMod val="50000"/>
              </a:schemeClr>
            </a:solidFill>
          </a:endParaRPr>
        </a:p>
      </dsp:txBody>
      <dsp:txXfrm rot="-5400000">
        <a:off x="1977886" y="2336985"/>
        <a:ext cx="5368222" cy="758832"/>
      </dsp:txXfrm>
    </dsp:sp>
    <dsp:sp modelId="{1819FF7C-F41A-4505-9D08-BD0518DDFED3}">
      <dsp:nvSpPr>
        <dsp:cNvPr id="0" name=""/>
        <dsp:cNvSpPr/>
      </dsp:nvSpPr>
      <dsp:spPr>
        <a:xfrm rot="5400000">
          <a:off x="287643" y="3397737"/>
          <a:ext cx="1293744" cy="14854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Algorithm</a:t>
          </a:r>
          <a:endParaRPr lang="en-US" sz="1600" kern="1200" dirty="0"/>
        </a:p>
      </dsp:txBody>
      <dsp:txXfrm rot="-5400000">
        <a:off x="191797" y="3493583"/>
        <a:ext cx="1485436" cy="1293744"/>
      </dsp:txXfrm>
    </dsp:sp>
    <dsp:sp modelId="{5C2945DF-1958-41CA-9CE9-57847253752B}">
      <dsp:nvSpPr>
        <dsp:cNvPr id="0" name=""/>
        <dsp:cNvSpPr/>
      </dsp:nvSpPr>
      <dsp:spPr>
        <a:xfrm rot="5400000">
          <a:off x="4028102" y="1422773"/>
          <a:ext cx="840934" cy="49751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rPr>
            <a:t>Generation of effective test algorithms</a:t>
          </a:r>
          <a:endParaRPr lang="en-US" sz="2000" kern="1200" dirty="0">
            <a:solidFill>
              <a:schemeClr val="tx1">
                <a:lumMod val="50000"/>
              </a:schemeClr>
            </a:solidFill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>
                  <a:lumMod val="50000"/>
                </a:schemeClr>
              </a:solidFill>
            </a:rPr>
            <a:t>Sequence of </a:t>
          </a:r>
          <a:r>
            <a:rPr lang="en-US" sz="1800" kern="1200" dirty="0" err="1" smtClean="0">
              <a:solidFill>
                <a:schemeClr val="tx1">
                  <a:lumMod val="50000"/>
                </a:schemeClr>
              </a:solidFill>
            </a:rPr>
            <a:t>Wr</a:t>
          </a:r>
          <a:r>
            <a:rPr lang="en-US" sz="1800" kern="1200" dirty="0" smtClean="0">
              <a:solidFill>
                <a:schemeClr val="tx1">
                  <a:lumMod val="50000"/>
                </a:schemeClr>
              </a:solidFill>
            </a:rPr>
            <a:t>/Rd pattern to detect the fault.</a:t>
          </a:r>
          <a:endParaRPr lang="en-US" sz="1800" kern="1200" dirty="0">
            <a:solidFill>
              <a:schemeClr val="tx1">
                <a:lumMod val="50000"/>
              </a:schemeClr>
            </a:solidFill>
          </a:endParaRPr>
        </a:p>
      </dsp:txBody>
      <dsp:txXfrm rot="-5400000">
        <a:off x="1960972" y="3530955"/>
        <a:ext cx="4934145" cy="758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02-Mar-15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02-Mar-15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411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539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018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876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7836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2306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8304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1. Faulty cell has RNM1 that is lower than RNM1 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of a defect-free cell.</a:t>
            </a:r>
          </a:p>
          <a:p>
            <a:endParaRPr lang="en-US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2. Presence of  Df3_RO  drastically  degrades RNM1  of  core-cells.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383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 Df1_RO  degrades WM1  of 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core-cells. </a:t>
            </a:r>
          </a:p>
          <a:p>
            <a:endParaRPr lang="en-US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Faulty cell has a higher WM1, when WLR is either in normal mode or 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disabled, compared to the WM1  of a defect-free core-cell, when WLR is in strong mode. 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 Drastically WM is impacted by the use of WLR assist circuit.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40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0147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964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458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104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432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700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105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669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19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32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02-Mar-15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02-Mar-15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stamp/stamp.jsp?tp=&amp;arnumber=510868" TargetMode="External"/><Relationship Id="rId2" Type="http://schemas.openxmlformats.org/officeDocument/2006/relationships/hyperlink" Target="http://ieeexplore.ieee.org/stamp/stamp.jsp?tp=&amp;arnumber=551276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eeexplore.ieee.org/stamp/stamp.jsp?tp=&amp;arnumber=6401578" TargetMode="External"/><Relationship Id="rId5" Type="http://schemas.openxmlformats.org/officeDocument/2006/relationships/hyperlink" Target="http://ieeexplore.ieee.org/stamp/stamp.jsp?tp=&amp;arnumber=6651927" TargetMode="External"/><Relationship Id="rId4" Type="http://schemas.openxmlformats.org/officeDocument/2006/relationships/hyperlink" Target="http://ieeexplore.ieee.org/stamp/stamp.jsp?tp=&amp;arnumber=129158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3" y="1356360"/>
            <a:ext cx="8244348" cy="2667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Cambria" panose="02040503050406030204" pitchFamily="18" charset="0"/>
                <a:cs typeface="Arial" pitchFamily="34" charset="0"/>
              </a:rPr>
              <a:t>Memory Built-in-Self Test (MBIST):</a:t>
            </a:r>
            <a:br>
              <a:rPr lang="en-US" sz="3600" b="1" dirty="0" smtClean="0">
                <a:latin typeface="Cambria" panose="02040503050406030204" pitchFamily="18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r>
              <a:rPr lang="en-US" sz="2800" b="1" dirty="0">
                <a:latin typeface="Cambria" panose="02040503050406030204" pitchFamily="18" charset="0"/>
                <a:cs typeface="Arial" pitchFamily="34" charset="0"/>
              </a:rPr>
              <a:t>Analysis of Resistive-Bridging Defects in SRAM </a:t>
            </a:r>
            <a:br>
              <a:rPr lang="en-US" sz="2800" b="1" dirty="0">
                <a:latin typeface="Cambria" panose="02040503050406030204" pitchFamily="18" charset="0"/>
                <a:cs typeface="Arial" pitchFamily="34" charset="0"/>
              </a:rPr>
            </a:br>
            <a:r>
              <a:rPr lang="en-US" sz="2800" b="1" dirty="0">
                <a:latin typeface="Cambria" panose="02040503050406030204" pitchFamily="18" charset="0"/>
                <a:cs typeface="Arial" pitchFamily="34" charset="0"/>
              </a:rPr>
              <a:t>Core-Cells: a Comparative Study from 90nm </a:t>
            </a:r>
            <a:br>
              <a:rPr lang="en-US" sz="2800" b="1" dirty="0">
                <a:latin typeface="Cambria" panose="02040503050406030204" pitchFamily="18" charset="0"/>
                <a:cs typeface="Arial" pitchFamily="34" charset="0"/>
              </a:rPr>
            </a:br>
            <a:r>
              <a:rPr lang="en-US" sz="2800" b="1" dirty="0">
                <a:latin typeface="Cambria" panose="02040503050406030204" pitchFamily="18" charset="0"/>
                <a:cs typeface="Arial" pitchFamily="34" charset="0"/>
              </a:rPr>
              <a:t>down to 40nm Technology Nodes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199" y="4754880"/>
            <a:ext cx="7528561" cy="1645920"/>
          </a:xfrm>
        </p:spPr>
        <p:txBody>
          <a:bodyPr/>
          <a:lstStyle/>
          <a:p>
            <a:pPr algn="ctr"/>
            <a:r>
              <a:rPr lang="en-US" b="1" dirty="0" smtClean="0">
                <a:latin typeface="Cambria" panose="02040503050406030204" pitchFamily="18" charset="0"/>
                <a:cs typeface="Arial" pitchFamily="34" charset="0"/>
              </a:rPr>
              <a:t>ECE </a:t>
            </a:r>
            <a:r>
              <a:rPr lang="en-US" b="1" dirty="0">
                <a:latin typeface="Cambria" panose="02040503050406030204" pitchFamily="18" charset="0"/>
                <a:cs typeface="Arial" pitchFamily="34" charset="0"/>
              </a:rPr>
              <a:t>7502 Class Discussion </a:t>
            </a:r>
            <a:endParaRPr lang="en-US" b="1" dirty="0" smtClean="0">
              <a:latin typeface="Cambria" panose="02040503050406030204" pitchFamily="18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Cambria" panose="02040503050406030204" pitchFamily="18" charset="0"/>
                <a:cs typeface="Arial" pitchFamily="34" charset="0"/>
              </a:rPr>
              <a:t>Harsh N. Patel</a:t>
            </a:r>
          </a:p>
          <a:p>
            <a:pPr algn="ctr"/>
            <a:r>
              <a:rPr lang="en-US" b="1" dirty="0" smtClean="0">
                <a:latin typeface="Cambria" panose="02040503050406030204" pitchFamily="18" charset="0"/>
                <a:cs typeface="Arial" pitchFamily="34" charset="0"/>
              </a:rPr>
              <a:t>02/19/2015</a:t>
            </a:r>
            <a:endParaRPr lang="en-US" b="1" dirty="0">
              <a:latin typeface="Cambria" panose="0204050305040603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Results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323" r="1662"/>
          <a:stretch/>
        </p:blipFill>
        <p:spPr>
          <a:xfrm>
            <a:off x="957264" y="1001712"/>
            <a:ext cx="5057775" cy="5840413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528534"/>
              </p:ext>
            </p:extLst>
          </p:nvPr>
        </p:nvGraphicFramePr>
        <p:xfrm>
          <a:off x="6067706" y="1439863"/>
          <a:ext cx="300009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658"/>
                <a:gridCol w="2288436"/>
              </a:tblGrid>
              <a:tr h="332581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Fault Name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258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NSF</a:t>
                      </a:r>
                      <a:endParaRPr lang="en-US" sz="18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No Store Fault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258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RDF</a:t>
                      </a:r>
                      <a:endParaRPr lang="en-US" sz="18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Read Destructive</a:t>
                      </a:r>
                      <a:r>
                        <a:rPr lang="en-US" sz="18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Fault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258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WRF</a:t>
                      </a:r>
                      <a:endParaRPr lang="en-US" sz="18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Weak Read Fault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258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SAF</a:t>
                      </a:r>
                      <a:endParaRPr lang="en-US" sz="18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Struck-at</a:t>
                      </a:r>
                      <a:r>
                        <a:rPr lang="en-US" sz="18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Fault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258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IRF</a:t>
                      </a:r>
                      <a:endParaRPr lang="en-US" sz="18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Incorrect Read Fault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258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TF</a:t>
                      </a:r>
                      <a:endParaRPr lang="en-US" sz="18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Transition Fault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2581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CFds</a:t>
                      </a:r>
                      <a:endParaRPr lang="en-US" sz="18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Disturb Coupling Fault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H="1">
            <a:off x="3314701" y="2214563"/>
            <a:ext cx="2543174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3314700" y="1728788"/>
            <a:ext cx="857250" cy="5113337"/>
          </a:xfrm>
          <a:prstGeom prst="roundRect">
            <a:avLst/>
          </a:prstGeom>
          <a:noFill/>
          <a:ln w="34925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15039" y="4633993"/>
            <a:ext cx="29429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Higher values of resistances are susceptible to bridging defects (range increased).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Smaller technology are more susceptible to faults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09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Results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323" r="1662"/>
          <a:stretch/>
        </p:blipFill>
        <p:spPr>
          <a:xfrm>
            <a:off x="914400" y="1001712"/>
            <a:ext cx="5057775" cy="58404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2176" y="1471613"/>
            <a:ext cx="2671763" cy="52863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43563" y="1101728"/>
            <a:ext cx="3243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mbria" panose="02040503050406030204" pitchFamily="18" charset="0"/>
              </a:rPr>
              <a:t>Worst Case Condition(40nm)</a:t>
            </a:r>
            <a:endParaRPr lang="en-US" sz="1600" b="1" dirty="0">
              <a:latin typeface="Cambria" panose="020405030504060302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757988" y="1471613"/>
            <a:ext cx="628650" cy="537051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972177" y="1471613"/>
            <a:ext cx="785811" cy="277177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5986464" y="4243388"/>
            <a:ext cx="771524" cy="2598737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7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Results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004887"/>
            <a:ext cx="6055589" cy="583723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457825" y="3212431"/>
            <a:ext cx="885825" cy="2869281"/>
            <a:chOff x="5457825" y="3186113"/>
            <a:chExt cx="885825" cy="2895600"/>
          </a:xfrm>
        </p:grpSpPr>
        <p:sp>
          <p:nvSpPr>
            <p:cNvPr id="8" name="Rounded Rectangle 7"/>
            <p:cNvSpPr/>
            <p:nvPr/>
          </p:nvSpPr>
          <p:spPr>
            <a:xfrm>
              <a:off x="5457825" y="3186113"/>
              <a:ext cx="885825" cy="342900"/>
            </a:xfrm>
            <a:prstGeom prst="roundRect">
              <a:avLst/>
            </a:prstGeom>
            <a:noFill/>
            <a:ln w="4445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457825" y="4148137"/>
              <a:ext cx="885825" cy="342900"/>
            </a:xfrm>
            <a:prstGeom prst="roundRect">
              <a:avLst/>
            </a:prstGeom>
            <a:noFill/>
            <a:ln w="4445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457825" y="5738813"/>
              <a:ext cx="885825" cy="342900"/>
            </a:xfrm>
            <a:prstGeom prst="roundRect">
              <a:avLst/>
            </a:prstGeom>
            <a:noFill/>
            <a:ln w="4445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457825" y="4776789"/>
              <a:ext cx="885825" cy="342900"/>
            </a:xfrm>
            <a:prstGeom prst="roundRect">
              <a:avLst/>
            </a:prstGeom>
            <a:noFill/>
            <a:ln w="44450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248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Case Study (1)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225689"/>
            <a:ext cx="481997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Impact of Df1</a:t>
            </a:r>
            <a:r>
              <a:rPr lang="en-US" sz="2400" b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: (inside the cell) </a:t>
            </a:r>
          </a:p>
          <a:p>
            <a:endParaRPr lang="en-US" sz="2400" b="1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r>
              <a:rPr lang="en-US" sz="2400" b="1" u="sng" dirty="0" smtClean="0">
                <a:solidFill>
                  <a:srgbClr val="000000"/>
                </a:solidFill>
                <a:sym typeface="Wingdings" panose="05000000000000000000" pitchFamily="2" charset="2"/>
              </a:rPr>
              <a:t>Target Fault: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Read Destructive Fault (RDF) (Read operation disturbs the content)</a:t>
            </a:r>
          </a:p>
          <a:p>
            <a:endParaRPr lang="en-US" sz="24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r>
              <a:rPr lang="en-US" sz="2400" b="1" u="sng" dirty="0">
                <a:solidFill>
                  <a:srgbClr val="000000"/>
                </a:solidFill>
                <a:sym typeface="Wingdings" panose="05000000000000000000" pitchFamily="2" charset="2"/>
              </a:rPr>
              <a:t>Aim:</a:t>
            </a:r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To </a:t>
            </a:r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find the range of  defect 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values </a:t>
            </a:r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in which RDF 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occurs.</a:t>
            </a:r>
          </a:p>
          <a:p>
            <a:endParaRPr lang="en-US" sz="24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r>
              <a:rPr lang="en-US" sz="2400" b="1" u="sng" dirty="0" smtClean="0">
                <a:solidFill>
                  <a:srgbClr val="000000"/>
                </a:solidFill>
                <a:sym typeface="Wingdings" panose="05000000000000000000" pitchFamily="2" charset="2"/>
              </a:rPr>
              <a:t>Test case: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Perform </a:t>
            </a:r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a read operation 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in </a:t>
            </a:r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transient simulations varying the  defect value of Df1. </a:t>
            </a:r>
            <a:endParaRPr lang="en-US" sz="24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endParaRPr lang="en-US" sz="2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r>
              <a:rPr lang="en-US" sz="2400" b="1" u="sng" dirty="0" smtClean="0">
                <a:solidFill>
                  <a:srgbClr val="000000"/>
                </a:solidFill>
                <a:sym typeface="Wingdings" panose="05000000000000000000" pitchFamily="2" charset="2"/>
              </a:rPr>
              <a:t>Failure Metric: 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Read Noise Margin</a:t>
            </a:r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11" name="Content Placeholder 2"/>
          <p:cNvPicPr>
            <a:picLocks noChangeAspect="1"/>
          </p:cNvPicPr>
          <p:nvPr/>
        </p:nvPicPr>
        <p:blipFill rotWithShape="1">
          <a:blip r:embed="rId3"/>
          <a:srcRect l="12868" r="10538"/>
          <a:stretch/>
        </p:blipFill>
        <p:spPr>
          <a:xfrm>
            <a:off x="5338452" y="898901"/>
            <a:ext cx="3868830" cy="346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6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Case Study (1)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301858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Impact of Df1</a:t>
            </a:r>
            <a:r>
              <a:rPr lang="en-US" sz="2400" b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: (inside the cell) </a:t>
            </a:r>
          </a:p>
          <a:p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403" r="2721" b="13565"/>
          <a:stretch/>
        </p:blipFill>
        <p:spPr>
          <a:xfrm>
            <a:off x="914400" y="2016619"/>
            <a:ext cx="4111487" cy="36092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15519" y="5574777"/>
            <a:ext cx="2309247" cy="382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Without Defect RSNM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8719" y="2043779"/>
            <a:ext cx="4412594" cy="35821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30392" y="5625885"/>
            <a:ext cx="230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With Df1= 150K</a:t>
            </a:r>
            <a:r>
              <a:rPr lang="el-GR" dirty="0" smtClean="0">
                <a:solidFill>
                  <a:srgbClr val="000000"/>
                </a:solidFill>
              </a:rPr>
              <a:t>Ω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8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Case Study (2)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225689"/>
            <a:ext cx="47579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Impact of Df5</a:t>
            </a:r>
            <a:r>
              <a:rPr lang="en-US" sz="2400" b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: (among cells) </a:t>
            </a:r>
          </a:p>
          <a:p>
            <a:pPr marL="342900" indent="-342900">
              <a:buFontTx/>
              <a:buChar char="-"/>
            </a:pPr>
            <a:r>
              <a:rPr lang="en-US" sz="2400" b="1" u="sng" dirty="0" smtClean="0">
                <a:solidFill>
                  <a:srgbClr val="000000"/>
                </a:solidFill>
                <a:sym typeface="Wingdings" panose="05000000000000000000" pitchFamily="2" charset="2"/>
              </a:rPr>
              <a:t>Target Faults: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Weak Read Fault (WRF) (insufficient </a:t>
            </a:r>
            <a:r>
              <a:rPr lang="el-GR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Δ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BL for SA) and Incorrect Read Fault (IRF) (returned value is wrong while cell content is correct)</a:t>
            </a:r>
          </a:p>
          <a:p>
            <a:endParaRPr lang="en-US" sz="24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r>
              <a:rPr lang="en-US" sz="2400" b="1" u="sng" dirty="0" smtClean="0">
                <a:solidFill>
                  <a:srgbClr val="000000"/>
                </a:solidFill>
                <a:sym typeface="Wingdings" panose="05000000000000000000" pitchFamily="2" charset="2"/>
              </a:rPr>
              <a:t>Test case: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Perform </a:t>
            </a:r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a read operation 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in </a:t>
            </a:r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transient simulations varying the  defect value of 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Df5 while looking at the cell content. </a:t>
            </a:r>
          </a:p>
          <a:p>
            <a:pPr marL="342900" indent="-342900">
              <a:buFontTx/>
              <a:buChar char="-"/>
            </a:pPr>
            <a:endParaRPr lang="en-US" sz="24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r>
              <a:rPr lang="en-US" sz="2400" b="1" u="sng" dirty="0" smtClean="0">
                <a:solidFill>
                  <a:srgbClr val="000000"/>
                </a:solidFill>
                <a:sym typeface="Wingdings" panose="05000000000000000000" pitchFamily="2" charset="2"/>
              </a:rPr>
              <a:t>Failure Metric: </a:t>
            </a:r>
            <a:r>
              <a:rPr lang="en-US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Read Noise Margin</a:t>
            </a:r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11" name="Content Placeholder 2"/>
          <p:cNvPicPr>
            <a:picLocks noChangeAspect="1"/>
          </p:cNvPicPr>
          <p:nvPr/>
        </p:nvPicPr>
        <p:blipFill rotWithShape="1">
          <a:blip r:embed="rId3"/>
          <a:srcRect l="12868" r="10538"/>
          <a:stretch/>
        </p:blipFill>
        <p:spPr>
          <a:xfrm>
            <a:off x="5338452" y="898901"/>
            <a:ext cx="3868830" cy="346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70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Case Study (2)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301858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Impact of Df5</a:t>
            </a:r>
            <a:r>
              <a:rPr lang="en-US" sz="2400" b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: (among cells) </a:t>
            </a:r>
          </a:p>
          <a:p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015506"/>
            <a:ext cx="6432766" cy="31919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24134" y="5459413"/>
            <a:ext cx="3053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Normal Read Operation.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possible Weak Read Fault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Incorrect read Faults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Stressing the Cell [4]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6374"/>
          <a:stretch/>
        </p:blipFill>
        <p:spPr>
          <a:xfrm>
            <a:off x="871536" y="1228721"/>
            <a:ext cx="4557714" cy="35207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05010" y="1936552"/>
            <a:ext cx="3062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Cambria" panose="02040503050406030204" pitchFamily="18" charset="0"/>
              </a:rPr>
              <a:t>RB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 = Resistive Bridging Fault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RO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 = Resistive Open Fault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14775" y="4390887"/>
            <a:ext cx="52006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Setup: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Industry standard 6T cell layout of 40nm node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Supply Voltage: 1.1V &amp; 1.0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Assist Techniques: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Wordline reduction (WLR) (for read)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Negative Bitline(NBL) (for write)</a:t>
            </a:r>
          </a:p>
          <a:p>
            <a:pPr marL="0" lvl="1"/>
            <a:r>
              <a:rPr lang="en-US" b="1" dirty="0" smtClean="0">
                <a:solidFill>
                  <a:srgbClr val="000000"/>
                </a:solidFill>
              </a:rPr>
              <a:t>Goal: </a:t>
            </a:r>
          </a:p>
          <a:p>
            <a:pPr marL="0" lvl="1"/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Find </a:t>
            </a:r>
            <a:r>
              <a:rPr lang="en-US" dirty="0">
                <a:solidFill>
                  <a:srgbClr val="000000"/>
                </a:solidFill>
              </a:rPr>
              <a:t>W</a:t>
            </a:r>
            <a:r>
              <a:rPr lang="en-US" dirty="0" smtClean="0">
                <a:solidFill>
                  <a:srgbClr val="000000"/>
                </a:solidFill>
              </a:rPr>
              <a:t>orst case Configuration for Assist circuit </a:t>
            </a:r>
            <a:r>
              <a:rPr lang="en-US" b="1" dirty="0" smtClean="0">
                <a:solidFill>
                  <a:srgbClr val="000000"/>
                </a:solidFill>
              </a:rPr>
              <a:t>(WCA)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9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941" y="1438273"/>
            <a:ext cx="5587906" cy="503872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14400" y="214313"/>
            <a:ext cx="7239000" cy="9572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mbria" panose="02040503050406030204" pitchFamily="18" charset="0"/>
              </a:rPr>
              <a:t>Stressing the Cell [4]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87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116" r="3135"/>
          <a:stretch/>
        </p:blipFill>
        <p:spPr>
          <a:xfrm>
            <a:off x="1845705" y="1276657"/>
            <a:ext cx="5732966" cy="538290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914400" y="214313"/>
            <a:ext cx="7239000" cy="9572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mbria" panose="02040503050406030204" pitchFamily="18" charset="0"/>
              </a:rPr>
              <a:t>Stressing the Cell [4]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255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Paper Map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914400" y="1276681"/>
            <a:ext cx="8153400" cy="20167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 smtClean="0"/>
              <a:t>[1] </a:t>
            </a:r>
            <a:r>
              <a:rPr lang="en-US" sz="1600" dirty="0"/>
              <a:t>R. </a:t>
            </a:r>
            <a:r>
              <a:rPr lang="en-US" sz="1600" dirty="0" err="1"/>
              <a:t>Alves</a:t>
            </a:r>
            <a:r>
              <a:rPr lang="en-US" sz="1600" dirty="0"/>
              <a:t> </a:t>
            </a:r>
            <a:r>
              <a:rPr lang="en-US" sz="1600" dirty="0" smtClean="0"/>
              <a:t>Fonseca et. al. </a:t>
            </a:r>
            <a:r>
              <a:rPr lang="en-US" sz="1600" dirty="0"/>
              <a:t>, "Analysis of Resistive-Bridging Defects in SRAM </a:t>
            </a:r>
            <a:r>
              <a:rPr lang="en-US" sz="1600" dirty="0" smtClean="0"/>
              <a:t>Core-Cells</a:t>
            </a:r>
            <a:r>
              <a:rPr lang="en-US" sz="1600" dirty="0"/>
              <a:t>: a Comparative Study from 90nm </a:t>
            </a:r>
            <a:r>
              <a:rPr lang="en-US" sz="1600" dirty="0" smtClean="0"/>
              <a:t>down </a:t>
            </a:r>
            <a:r>
              <a:rPr lang="en-US" sz="1600" dirty="0"/>
              <a:t>to 40nm Technology Nodes,“  </a:t>
            </a:r>
            <a:r>
              <a:rPr lang="en-US" sz="1600" dirty="0" smtClean="0"/>
              <a:t>ETS 2010. </a:t>
            </a:r>
          </a:p>
          <a:p>
            <a:pPr marL="0" indent="0">
              <a:buNone/>
            </a:pPr>
            <a:r>
              <a:rPr lang="en-US" sz="1600" dirty="0" smtClean="0"/>
              <a:t>[2] </a:t>
            </a:r>
            <a:r>
              <a:rPr lang="en-US" sz="1400" dirty="0"/>
              <a:t>Van de </a:t>
            </a:r>
            <a:r>
              <a:rPr lang="en-US" sz="1400" dirty="0" err="1"/>
              <a:t>Goor</a:t>
            </a:r>
            <a:r>
              <a:rPr lang="en-US" sz="1400" dirty="0"/>
              <a:t>, </a:t>
            </a:r>
            <a:r>
              <a:rPr lang="en-US" sz="1400" dirty="0" smtClean="0"/>
              <a:t>A.J., et. al.  </a:t>
            </a:r>
            <a:r>
              <a:rPr lang="en-US" sz="1400" dirty="0"/>
              <a:t>"March LR: a test for realistic linked faults", 14th VLSI Test Symposium, 1996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[3] </a:t>
            </a:r>
            <a:r>
              <a:rPr lang="en-US" sz="1600" dirty="0" err="1"/>
              <a:t>Hamdioui</a:t>
            </a:r>
            <a:r>
              <a:rPr lang="en-US" sz="1600" dirty="0"/>
              <a:t>, S. et. </a:t>
            </a:r>
            <a:r>
              <a:rPr lang="en-US" sz="1600" dirty="0" err="1"/>
              <a:t>al."Linked</a:t>
            </a:r>
            <a:r>
              <a:rPr lang="en-US" sz="1600" dirty="0"/>
              <a:t> faults in random access memories: concept, fault models, test algorithms, and industrial results" ITC 2004. </a:t>
            </a:r>
          </a:p>
          <a:p>
            <a:pPr marL="0" indent="0">
              <a:buNone/>
            </a:pPr>
            <a:r>
              <a:rPr lang="en-US" sz="1600" dirty="0" smtClean="0"/>
              <a:t>[</a:t>
            </a:r>
            <a:r>
              <a:rPr lang="en-US" sz="1600" dirty="0"/>
              <a:t>4</a:t>
            </a:r>
            <a:r>
              <a:rPr lang="en-US" sz="1600" dirty="0" smtClean="0"/>
              <a:t>] </a:t>
            </a:r>
            <a:r>
              <a:rPr lang="en-US" sz="1600" dirty="0" err="1"/>
              <a:t>Zordan</a:t>
            </a:r>
            <a:r>
              <a:rPr lang="en-US" sz="1600" dirty="0"/>
              <a:t>, </a:t>
            </a:r>
            <a:r>
              <a:rPr lang="en-US" sz="1600" dirty="0" smtClean="0"/>
              <a:t>L.B; et. </a:t>
            </a:r>
            <a:r>
              <a:rPr lang="en-US" sz="1600" dirty="0" err="1" smtClean="0"/>
              <a:t>al.;"</a:t>
            </a:r>
            <a:r>
              <a:rPr lang="en-US" sz="1600" dirty="0" err="1"/>
              <a:t>On</a:t>
            </a:r>
            <a:r>
              <a:rPr lang="en-US" sz="1600" dirty="0"/>
              <a:t> the reuse of read and write assist circuits to improve test efficiency in low-power SRAMs</a:t>
            </a:r>
            <a:r>
              <a:rPr lang="en-US" sz="1600" dirty="0" smtClean="0"/>
              <a:t>.” ITC 2013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[5] </a:t>
            </a:r>
            <a:r>
              <a:rPr lang="en-US" sz="1600" dirty="0" err="1"/>
              <a:t>Zordan</a:t>
            </a:r>
            <a:r>
              <a:rPr lang="en-US" sz="1600" dirty="0"/>
              <a:t>, L.B; et. al </a:t>
            </a:r>
            <a:r>
              <a:rPr lang="en-US" sz="1600" dirty="0" smtClean="0"/>
              <a:t> "</a:t>
            </a:r>
            <a:r>
              <a:rPr lang="en-US" sz="1600" dirty="0"/>
              <a:t>Low-power SRAMs power mode control logic: Failure analysis and test solutions" International Test Conference (ITC), </a:t>
            </a:r>
            <a:r>
              <a:rPr lang="en-US" sz="1600" dirty="0" smtClean="0"/>
              <a:t>2012.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9553" y="5873681"/>
            <a:ext cx="5776857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[1] Targeting specific fault in memory core and its impact on complete array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9553" y="4347888"/>
            <a:ext cx="1901408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[2] &amp; [3] defines basic SRAM fault models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39554" y="3338462"/>
            <a:ext cx="306593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use of existing peripherals for testing.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08490" y="3338461"/>
            <a:ext cx="306593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[5] Low Power SRAM power mode control logic testing.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2463497" y="5271252"/>
            <a:ext cx="0" cy="59167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452740" y="3980334"/>
            <a:ext cx="0" cy="376518"/>
          </a:xfrm>
          <a:custGeom>
            <a:avLst/>
            <a:gdLst>
              <a:gd name="connsiteX0" fmla="*/ 0 w 0"/>
              <a:gd name="connsiteY0" fmla="*/ 376518 h 376518"/>
              <a:gd name="connsiteX1" fmla="*/ 0 w 0"/>
              <a:gd name="connsiteY1" fmla="*/ 0 h 3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6518">
                <a:moveTo>
                  <a:pt x="0" y="376518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flipH="1">
            <a:off x="6639811" y="3937167"/>
            <a:ext cx="45719" cy="909816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517285" y="5305477"/>
            <a:ext cx="1512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Standard fault models for SRAM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30550" y="5307270"/>
            <a:ext cx="2243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Impact of subset of fault across tech and PVT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61757" y="4009754"/>
            <a:ext cx="2528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Different aspect of testing </a:t>
            </a:r>
            <a:endParaRPr lang="en-US" sz="1400" i="1" dirty="0"/>
          </a:p>
        </p:txBody>
      </p:sp>
      <p:sp>
        <p:nvSpPr>
          <p:cNvPr id="16" name="Freeform 15"/>
          <p:cNvSpPr/>
          <p:nvPr/>
        </p:nvSpPr>
        <p:spPr>
          <a:xfrm rot="5400000" flipH="1">
            <a:off x="5118070" y="3279523"/>
            <a:ext cx="215422" cy="2919498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49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868" y="1562100"/>
            <a:ext cx="9254596" cy="370998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14400" y="214313"/>
            <a:ext cx="7239000" cy="9572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mbria" panose="02040503050406030204" pitchFamily="18" charset="0"/>
              </a:rPr>
              <a:t>Stressing the Cell [4]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18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4100" y="5276671"/>
            <a:ext cx="27122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2060"/>
                </a:solidFill>
              </a:rPr>
              <a:t>The algorithm with assist configuration that exercise the worst case scenario for RO faults and RB faults.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303" y="1641529"/>
            <a:ext cx="5588970" cy="483547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214313"/>
            <a:ext cx="7239000" cy="9572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mbria" panose="02040503050406030204" pitchFamily="18" charset="0"/>
              </a:rPr>
              <a:t>Stressing the Cell [4]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90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543800" cy="1143000"/>
          </a:xfrm>
        </p:spPr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Conclusion / Take away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99737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Finding worst case PVT for particular technology helps reducing testing time by limiting the test run to the worst case corner rather validating across the corners.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Stressing the cell while testing finds failures those are difficult to observe otherwise.</a:t>
            </a:r>
          </a:p>
          <a:p>
            <a:endParaRPr lang="en-US" sz="24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endParaRPr lang="en-US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93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726" y="212645"/>
            <a:ext cx="7239000" cy="1143000"/>
          </a:xfrm>
        </p:spPr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Discussion questions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726" y="1479630"/>
            <a:ext cx="8081074" cy="499737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How to evaluate the completeness of the fault simulation?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With possible non-uniform worst-case scenarios across different faults, how can we reduce the test-time?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Is there any design parameter (except Height) that impact the functionality?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Is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there any other way to stress the cell for the testing without changing external inputs? </a:t>
            </a:r>
            <a:endParaRPr lang="en-US" sz="24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What type of tests </a:t>
            </a: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an SRAM </a:t>
            </a: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designer should performed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preemptively </a:t>
            </a: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to minimize the failures?</a:t>
            </a:r>
            <a:endParaRPr lang="en-US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 smtClean="0"/>
              <a:t>[1] </a:t>
            </a:r>
            <a:r>
              <a:rPr lang="en-US" sz="1800" dirty="0"/>
              <a:t>Fonseca, R.A. ; </a:t>
            </a:r>
            <a:r>
              <a:rPr lang="en-US" sz="1800" dirty="0" err="1"/>
              <a:t>Dilillo</a:t>
            </a:r>
            <a:r>
              <a:rPr lang="en-US" sz="1800" dirty="0"/>
              <a:t>, L. ; </a:t>
            </a:r>
            <a:r>
              <a:rPr lang="en-US" sz="1800" dirty="0" err="1"/>
              <a:t>Bosio</a:t>
            </a:r>
            <a:r>
              <a:rPr lang="en-US" sz="1800" dirty="0"/>
              <a:t>, A. ; Girard, P. ; </a:t>
            </a:r>
            <a:r>
              <a:rPr lang="en-US" sz="1800" dirty="0" err="1"/>
              <a:t>Pravossoudovitch</a:t>
            </a:r>
            <a:r>
              <a:rPr lang="en-US" sz="1800" dirty="0"/>
              <a:t>, S. ; </a:t>
            </a:r>
            <a:r>
              <a:rPr lang="en-US" sz="1800" dirty="0" err="1"/>
              <a:t>Virazel</a:t>
            </a:r>
            <a:r>
              <a:rPr lang="en-US" sz="1800" dirty="0"/>
              <a:t>, A. ; </a:t>
            </a:r>
            <a:r>
              <a:rPr lang="en-US" sz="1800" dirty="0" err="1"/>
              <a:t>Badereddine</a:t>
            </a:r>
            <a:r>
              <a:rPr lang="en-US" sz="1800" dirty="0"/>
              <a:t>, N., "Analysis of resistive-bridging defects in SRAM core-cells: A comparative study from 90nm down to 40nm technology nodes", 15th European Test Symposium (ETS), 2010 </a:t>
            </a:r>
            <a:r>
              <a:rPr lang="en-US" sz="1800" dirty="0" smtClean="0">
                <a:hlinkClick r:id="rId2"/>
              </a:rPr>
              <a:t>pdf</a:t>
            </a:r>
            <a:endParaRPr lang="en-US" sz="1800" dirty="0" smtClean="0"/>
          </a:p>
          <a:p>
            <a:pPr marL="0" indent="0" algn="just">
              <a:buNone/>
            </a:pPr>
            <a:r>
              <a:rPr lang="en-US" sz="1800" dirty="0" smtClean="0"/>
              <a:t>[2] Van </a:t>
            </a:r>
            <a:r>
              <a:rPr lang="en-US" sz="1800" dirty="0"/>
              <a:t>de </a:t>
            </a:r>
            <a:r>
              <a:rPr lang="en-US" sz="1800" dirty="0" err="1"/>
              <a:t>Goor</a:t>
            </a:r>
            <a:r>
              <a:rPr lang="en-US" sz="1800" dirty="0"/>
              <a:t>, A.J.; </a:t>
            </a:r>
            <a:r>
              <a:rPr lang="en-US" sz="1800" dirty="0" err="1"/>
              <a:t>Gaydadjiev</a:t>
            </a:r>
            <a:r>
              <a:rPr lang="en-US" sz="1800" dirty="0"/>
              <a:t>, G.N.; </a:t>
            </a:r>
            <a:r>
              <a:rPr lang="en-US" sz="1800" dirty="0" err="1"/>
              <a:t>Mikitjuk</a:t>
            </a:r>
            <a:r>
              <a:rPr lang="en-US" sz="1800" dirty="0"/>
              <a:t>, V.G.; </a:t>
            </a:r>
            <a:r>
              <a:rPr lang="en-US" sz="1800" dirty="0" err="1"/>
              <a:t>Yarmolik</a:t>
            </a:r>
            <a:r>
              <a:rPr lang="en-US" sz="1800" dirty="0"/>
              <a:t>, V.N., "March LR: a test for realistic linked faults", 14th VLSI Test Symposium, 1996 </a:t>
            </a:r>
            <a:r>
              <a:rPr lang="en-US" sz="1800" dirty="0">
                <a:hlinkClick r:id="rId3"/>
              </a:rPr>
              <a:t>pdf</a:t>
            </a:r>
            <a:endParaRPr lang="en-US" sz="1800" dirty="0"/>
          </a:p>
          <a:p>
            <a:pPr marL="0" indent="0" algn="just">
              <a:buNone/>
            </a:pPr>
            <a:r>
              <a:rPr lang="en-US" sz="1800" dirty="0" smtClean="0"/>
              <a:t>[3] </a:t>
            </a:r>
            <a:r>
              <a:rPr lang="en-US" sz="1800" dirty="0" err="1" smtClean="0"/>
              <a:t>Hamdioui</a:t>
            </a:r>
            <a:r>
              <a:rPr lang="en-US" sz="1800" dirty="0"/>
              <a:t>, S.; Al-</a:t>
            </a:r>
            <a:r>
              <a:rPr lang="en-US" sz="1800" dirty="0" err="1"/>
              <a:t>Ars</a:t>
            </a:r>
            <a:r>
              <a:rPr lang="en-US" sz="1800" dirty="0"/>
              <a:t>, Z.; van de </a:t>
            </a:r>
            <a:r>
              <a:rPr lang="en-US" sz="1800" dirty="0" err="1"/>
              <a:t>Goor</a:t>
            </a:r>
            <a:r>
              <a:rPr lang="en-US" sz="1800" dirty="0"/>
              <a:t>, A.J.; Rodgers, M., "Linked faults in random access memories: concept, fault models, test algorithms, and industrial results," IEEE Transactions on Computer-Aided Design of Integrated Circuits and Systems, 2004 </a:t>
            </a:r>
            <a:r>
              <a:rPr lang="en-US" sz="1800" dirty="0">
                <a:hlinkClick r:id="rId4"/>
              </a:rPr>
              <a:t>pdf</a:t>
            </a:r>
            <a:endParaRPr lang="en-US" sz="1800" dirty="0"/>
          </a:p>
          <a:p>
            <a:pPr marL="0" indent="0" algn="just">
              <a:buNone/>
            </a:pPr>
            <a:r>
              <a:rPr lang="en-US" sz="1800" dirty="0" smtClean="0"/>
              <a:t>[4] </a:t>
            </a:r>
            <a:r>
              <a:rPr lang="en-US" sz="1800" dirty="0" err="1" smtClean="0"/>
              <a:t>Zordan</a:t>
            </a:r>
            <a:r>
              <a:rPr lang="en-US" sz="1800" dirty="0"/>
              <a:t>, L.B.; </a:t>
            </a:r>
            <a:r>
              <a:rPr lang="en-US" sz="1800" dirty="0" err="1"/>
              <a:t>Bosio</a:t>
            </a:r>
            <a:r>
              <a:rPr lang="en-US" sz="1800" dirty="0"/>
              <a:t>, A.; </a:t>
            </a:r>
            <a:r>
              <a:rPr lang="en-US" sz="1800" dirty="0" err="1"/>
              <a:t>Dilillo</a:t>
            </a:r>
            <a:r>
              <a:rPr lang="en-US" sz="1800" dirty="0"/>
              <a:t>, L.; Girard, P.; </a:t>
            </a:r>
            <a:r>
              <a:rPr lang="en-US" sz="1800" dirty="0" err="1"/>
              <a:t>Todri</a:t>
            </a:r>
            <a:r>
              <a:rPr lang="en-US" sz="1800" dirty="0"/>
              <a:t>, A.; </a:t>
            </a:r>
            <a:r>
              <a:rPr lang="en-US" sz="1800" dirty="0" err="1"/>
              <a:t>Virazel</a:t>
            </a:r>
            <a:r>
              <a:rPr lang="en-US" sz="1800" dirty="0"/>
              <a:t>, A.; </a:t>
            </a:r>
            <a:r>
              <a:rPr lang="en-US" sz="1800" dirty="0" err="1"/>
              <a:t>Badereddine</a:t>
            </a:r>
            <a:r>
              <a:rPr lang="en-US" sz="1800" dirty="0"/>
              <a:t>, N., "On the reuse of read and write assist circuits to improve test efficiency in low-power SRAMs" ITC 2013 </a:t>
            </a:r>
            <a:r>
              <a:rPr lang="en-US" sz="1800" dirty="0">
                <a:hlinkClick r:id="rId5"/>
              </a:rPr>
              <a:t>pdf</a:t>
            </a:r>
            <a:endParaRPr lang="en-US" sz="1800" dirty="0"/>
          </a:p>
          <a:p>
            <a:pPr marL="0" indent="0" algn="just">
              <a:buNone/>
            </a:pPr>
            <a:r>
              <a:rPr lang="en-US" sz="1800" dirty="0" smtClean="0"/>
              <a:t>[5] </a:t>
            </a:r>
            <a:r>
              <a:rPr lang="en-US" sz="1800" dirty="0" err="1" smtClean="0"/>
              <a:t>Zordan</a:t>
            </a:r>
            <a:r>
              <a:rPr lang="en-US" sz="1800" dirty="0"/>
              <a:t>, L.B.; </a:t>
            </a:r>
            <a:r>
              <a:rPr lang="en-US" sz="1800" dirty="0" err="1"/>
              <a:t>Bosio</a:t>
            </a:r>
            <a:r>
              <a:rPr lang="en-US" sz="1800" dirty="0"/>
              <a:t>, A.; </a:t>
            </a:r>
            <a:r>
              <a:rPr lang="en-US" sz="1800" dirty="0" err="1"/>
              <a:t>Dililo</a:t>
            </a:r>
            <a:r>
              <a:rPr lang="en-US" sz="1800" dirty="0"/>
              <a:t>, L.; Girard, P.; </a:t>
            </a:r>
            <a:r>
              <a:rPr lang="en-US" sz="1800" dirty="0" err="1"/>
              <a:t>Todri</a:t>
            </a:r>
            <a:r>
              <a:rPr lang="en-US" sz="1800" dirty="0"/>
              <a:t>, A.; </a:t>
            </a:r>
            <a:r>
              <a:rPr lang="en-US" sz="1800" dirty="0" err="1"/>
              <a:t>Virazel</a:t>
            </a:r>
            <a:r>
              <a:rPr lang="en-US" sz="1800" dirty="0"/>
              <a:t>, A.; </a:t>
            </a:r>
            <a:r>
              <a:rPr lang="en-US" sz="1800" dirty="0" err="1"/>
              <a:t>Badereddine</a:t>
            </a:r>
            <a:r>
              <a:rPr lang="en-US" sz="1800" dirty="0"/>
              <a:t>, N., "Low-power SRAMs power mode control logic: Failure analysis and test solutions" International Test Conference (ITC), 2012 </a:t>
            </a:r>
            <a:r>
              <a:rPr lang="en-US" sz="1800" dirty="0">
                <a:hlinkClick r:id="rId6"/>
              </a:rPr>
              <a:t>pdf</a:t>
            </a:r>
            <a:endParaRPr lang="en-US" sz="1800" dirty="0"/>
          </a:p>
          <a:p>
            <a:pPr algn="just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Logic /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E2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Manufacturing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Packaging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528047" y="784411"/>
            <a:ext cx="2214282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2706523" y="1958785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09575" y="1790888"/>
            <a:ext cx="668351" cy="2554942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490987" y="2931458"/>
            <a:ext cx="686558" cy="1378512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E21C1C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3701750" y="3576915"/>
            <a:ext cx="475795" cy="753035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E21C1C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71450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Outline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914400" y="1276680"/>
            <a:ext cx="8153400" cy="520031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BIST: Basic functionality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Goal of the paper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Results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Stressing the bitcell [4]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Discussion </a:t>
            </a:r>
            <a:r>
              <a:rPr lang="en-US" dirty="0" smtClean="0">
                <a:latin typeface="Cambria" panose="02040503050406030204" pitchFamily="18" charset="0"/>
              </a:rPr>
              <a:t>questions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717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Memory BIST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914400" y="1057276"/>
            <a:ext cx="8153400" cy="54197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Cambria" panose="02040503050406030204" pitchFamily="18" charset="0"/>
              </a:rPr>
              <a:t>  Basic functionality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1092993" y="2143125"/>
            <a:ext cx="6881813" cy="4505648"/>
            <a:chOff x="1103586" y="1881352"/>
            <a:chExt cx="7147067" cy="4750670"/>
          </a:xfrm>
        </p:grpSpPr>
        <p:sp>
          <p:nvSpPr>
            <p:cNvPr id="7" name="Rounded Rectangle 6"/>
            <p:cNvSpPr/>
            <p:nvPr/>
          </p:nvSpPr>
          <p:spPr>
            <a:xfrm>
              <a:off x="2554021" y="4939866"/>
              <a:ext cx="4083243" cy="16921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000000"/>
                  </a:solidFill>
                  <a:latin typeface="Cambria" panose="02040503050406030204" pitchFamily="18" charset="0"/>
                </a:rPr>
                <a:t>Algorithms (Hard coded) </a:t>
              </a:r>
              <a:r>
                <a:rPr lang="en-US" sz="1400" b="1" dirty="0" smtClean="0">
                  <a:solidFill>
                    <a:srgbClr val="000000"/>
                  </a:solidFill>
                  <a:latin typeface="Cambria" panose="02040503050406030204" pitchFamily="18" charset="0"/>
                </a:rPr>
                <a:t>+ </a:t>
              </a:r>
              <a:r>
                <a:rPr lang="en-US" b="1" dirty="0" smtClean="0">
                  <a:solidFill>
                    <a:srgbClr val="000000"/>
                  </a:solidFill>
                  <a:latin typeface="Cambria" panose="02040503050406030204" pitchFamily="18" charset="0"/>
                </a:rPr>
                <a:t>Decoding Logic +</a:t>
              </a:r>
              <a:endPara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endParaRPr>
            </a:p>
            <a:p>
              <a:pPr algn="ctr"/>
              <a:r>
                <a:rPr lang="en-US" b="1" dirty="0" smtClean="0">
                  <a:solidFill>
                    <a:srgbClr val="000000"/>
                  </a:solidFill>
                  <a:latin typeface="Cambria" panose="02040503050406030204" pitchFamily="18" charset="0"/>
                </a:rPr>
                <a:t>Start/Stop </a:t>
              </a:r>
              <a:r>
                <a:rPr lang="en-US" b="1" dirty="0" err="1" smtClean="0">
                  <a:solidFill>
                    <a:srgbClr val="000000"/>
                  </a:solidFill>
                  <a:latin typeface="Cambria" panose="02040503050406030204" pitchFamily="18" charset="0"/>
                </a:rPr>
                <a:t>Algo</a:t>
              </a:r>
              <a:r>
                <a:rPr lang="en-US" b="1" dirty="0" smtClean="0">
                  <a:solidFill>
                    <a:srgbClr val="000000"/>
                  </a:solidFill>
                  <a:latin typeface="Cambria" panose="02040503050406030204" pitchFamily="18" charset="0"/>
                </a:rPr>
                <a:t> Control logic +</a:t>
              </a:r>
            </a:p>
            <a:p>
              <a:pPr algn="ctr"/>
              <a:r>
                <a:rPr lang="en-US" b="1" baseline="-250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</a:t>
              </a:r>
              <a:r>
                <a:rPr lang="en-US" b="1" dirty="0" smtClean="0">
                  <a:solidFill>
                    <a:srgbClr val="000000"/>
                  </a:solidFill>
                  <a:latin typeface="Cambria" panose="02040503050406030204" pitchFamily="18" charset="0"/>
                </a:rPr>
                <a:t>Bitmap </a:t>
              </a:r>
              <a:r>
                <a:rPr lang="en-US" b="1" dirty="0">
                  <a:solidFill>
                    <a:srgbClr val="000000"/>
                  </a:solidFill>
                  <a:latin typeface="Cambria" panose="02040503050406030204" pitchFamily="18" charset="0"/>
                </a:rPr>
                <a:t>for Failure </a:t>
              </a:r>
              <a:r>
                <a:rPr lang="en-US" b="1" dirty="0" smtClean="0">
                  <a:solidFill>
                    <a:srgbClr val="000000"/>
                  </a:solidFill>
                  <a:latin typeface="Cambria" panose="02040503050406030204" pitchFamily="18" charset="0"/>
                </a:rPr>
                <a:t>Analysis (process maturity)</a:t>
              </a:r>
              <a:endParaRPr lang="en-US" b="1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  <a:p>
              <a:pPr algn="ctr"/>
              <a:endParaRPr lang="en-US" b="1" baseline="-25000" dirty="0" smtClea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103586" y="1881352"/>
              <a:ext cx="7147067" cy="3904594"/>
              <a:chOff x="1103586" y="1881352"/>
              <a:chExt cx="7147067" cy="3904594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1103586" y="1881352"/>
                <a:ext cx="1450435" cy="312682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Input Generator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(Address , Data,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Rd/</a:t>
                </a:r>
                <a:r>
                  <a:rPr lang="en-US" dirty="0" err="1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Wr</a:t>
                </a:r>
                <a:r>
                  <a:rPr lang="en-US" dirty="0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 Control)</a:t>
                </a:r>
                <a:endParaRPr lang="en-US" dirty="0">
                  <a:solidFill>
                    <a:srgbClr val="000000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3258235" y="1891869"/>
                <a:ext cx="2575041" cy="252248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Memory Under </a:t>
                </a:r>
              </a:p>
              <a:p>
                <a:pPr algn="ctr"/>
                <a:r>
                  <a:rPr lang="en-US" sz="2800" b="1" dirty="0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Test</a:t>
                </a:r>
                <a:endParaRPr lang="en-US" sz="2800" b="1" dirty="0">
                  <a:solidFill>
                    <a:srgbClr val="000000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2554021" y="2228193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2554021" y="2648607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2554021" y="3079531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2554021" y="3452648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2554021" y="3873062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5843786" y="2228193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5843786" y="2648607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5843786" y="3079531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5843786" y="3452648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5843786" y="3873062"/>
                <a:ext cx="69368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ounded Rectangle 20"/>
              <p:cNvSpPr/>
              <p:nvPr/>
            </p:nvSpPr>
            <p:spPr>
              <a:xfrm>
                <a:off x="6558488" y="1891869"/>
                <a:ext cx="1692165" cy="3116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Output Comparator</a:t>
                </a:r>
              </a:p>
              <a:p>
                <a:pPr algn="ctr"/>
                <a:r>
                  <a:rPr lang="en-US" b="1" dirty="0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+</a:t>
                </a:r>
              </a:p>
              <a:p>
                <a:pPr algn="ctr"/>
                <a:r>
                  <a:rPr lang="en-US" b="1" dirty="0" smtClean="0">
                    <a:solidFill>
                      <a:srgbClr val="000000"/>
                    </a:solidFill>
                    <a:latin typeface="Cambria" panose="02040503050406030204" pitchFamily="18" charset="0"/>
                  </a:rPr>
                  <a:t>Error Flag Generator</a:t>
                </a:r>
              </a:p>
              <a:p>
                <a:pPr algn="ctr"/>
                <a:endParaRPr lang="en-US" b="1" dirty="0">
                  <a:solidFill>
                    <a:srgbClr val="000000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2554021" y="4508942"/>
                <a:ext cx="4004467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2548771" y="4703382"/>
                <a:ext cx="4009717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Elbow Connector 23"/>
              <p:cNvCxnSpPr>
                <a:stCxn id="7" idx="1"/>
                <a:endCxn id="9" idx="2"/>
              </p:cNvCxnSpPr>
              <p:nvPr/>
            </p:nvCxnSpPr>
            <p:spPr>
              <a:xfrm rot="10800000">
                <a:off x="1828803" y="5008174"/>
                <a:ext cx="725217" cy="777772"/>
              </a:xfrm>
              <a:prstGeom prst="bentConnector2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Elbow Connector 24"/>
              <p:cNvCxnSpPr>
                <a:stCxn id="7" idx="3"/>
                <a:endCxn id="21" idx="2"/>
              </p:cNvCxnSpPr>
              <p:nvPr/>
            </p:nvCxnSpPr>
            <p:spPr>
              <a:xfrm flipV="1">
                <a:off x="6637264" y="5008173"/>
                <a:ext cx="767307" cy="777772"/>
              </a:xfrm>
              <a:prstGeom prst="bentConnector2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337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Memory BIST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914400" y="1171576"/>
            <a:ext cx="5300663" cy="530542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Goal </a:t>
            </a:r>
            <a:r>
              <a:rPr lang="en-US" dirty="0">
                <a:latin typeface="Cambria" panose="02040503050406030204" pitchFamily="18" charset="0"/>
              </a:rPr>
              <a:t>of the paper: </a:t>
            </a:r>
            <a:endParaRPr lang="en-US" dirty="0" smtClean="0">
              <a:latin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ambria" panose="02040503050406030204" pitchFamily="18" charset="0"/>
              </a:rPr>
              <a:t>	</a:t>
            </a:r>
            <a:r>
              <a:rPr lang="en-US" dirty="0" smtClean="0">
                <a:latin typeface="Cambria" panose="02040503050406030204" pitchFamily="18" charset="0"/>
              </a:rPr>
              <a:t>					</a:t>
            </a:r>
            <a:endParaRPr lang="en-US" sz="2400" dirty="0" smtClean="0"/>
          </a:p>
        </p:txBody>
      </p:sp>
      <p:pic>
        <p:nvPicPr>
          <p:cNvPr id="27" name="Content Placeholder 2"/>
          <p:cNvPicPr>
            <a:picLocks noChangeAspect="1"/>
          </p:cNvPicPr>
          <p:nvPr/>
        </p:nvPicPr>
        <p:blipFill rotWithShape="1">
          <a:blip r:embed="rId3"/>
          <a:srcRect l="10390" r="8510"/>
          <a:stretch/>
        </p:blipFill>
        <p:spPr>
          <a:xfrm>
            <a:off x="857248" y="1743073"/>
            <a:ext cx="5443540" cy="460348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210299" y="1743073"/>
            <a:ext cx="28575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ambria" panose="02040503050406030204" pitchFamily="18" charset="0"/>
              </a:rPr>
              <a:t>A comparative </a:t>
            </a: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study </a:t>
            </a:r>
            <a:r>
              <a:rPr lang="en-US" sz="2000" dirty="0">
                <a:solidFill>
                  <a:srgbClr val="000000"/>
                </a:solidFill>
                <a:latin typeface="Cambria" panose="02040503050406030204" pitchFamily="18" charset="0"/>
              </a:rPr>
              <a:t>on the </a:t>
            </a: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effects </a:t>
            </a:r>
            <a:r>
              <a:rPr lang="en-US" sz="2000" dirty="0">
                <a:solidFill>
                  <a:srgbClr val="000000"/>
                </a:solidFill>
                <a:latin typeface="Cambria" panose="02040503050406030204" pitchFamily="18" charset="0"/>
              </a:rPr>
              <a:t>of </a:t>
            </a: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resistive bridging </a:t>
            </a:r>
            <a:r>
              <a:rPr lang="en-US" sz="2000" dirty="0">
                <a:solidFill>
                  <a:srgbClr val="000000"/>
                </a:solidFill>
                <a:latin typeface="Cambria" panose="02040503050406030204" pitchFamily="18" charset="0"/>
              </a:rPr>
              <a:t>defects </a:t>
            </a: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in </a:t>
            </a:r>
            <a:r>
              <a:rPr lang="en-US" sz="2000" dirty="0">
                <a:solidFill>
                  <a:srgbClr val="000000"/>
                </a:solidFill>
                <a:latin typeface="Cambria" panose="02040503050406030204" pitchFamily="18" charset="0"/>
              </a:rPr>
              <a:t>the </a:t>
            </a: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SRAM.</a:t>
            </a:r>
          </a:p>
          <a:p>
            <a:endParaRPr lang="en-US" sz="20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Knobs: 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Defect resistance size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Power supply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Memory size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Temperature 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Technology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Memory BIST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3057994" y="1246526"/>
            <a:ext cx="3537680" cy="563067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Fault Modeling Flow					</a:t>
            </a:r>
            <a:endParaRPr lang="en-US" sz="24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13954923"/>
              </p:ext>
            </p:extLst>
          </p:nvPr>
        </p:nvGraphicFramePr>
        <p:xfrm>
          <a:off x="914400" y="1809594"/>
          <a:ext cx="8034728" cy="478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229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Memory BIST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199"/>
            <a:ext cx="7772400" cy="5000625"/>
          </a:xfrm>
        </p:spPr>
        <p:txBody>
          <a:bodyPr/>
          <a:lstStyle/>
          <a:p>
            <a:r>
              <a:rPr lang="en-US" dirty="0" smtClean="0"/>
              <a:t>Targeted Fault: Resistive – </a:t>
            </a:r>
            <a:r>
              <a:rPr lang="en-US" dirty="0" smtClean="0"/>
              <a:t>Resistive Bridging Fault</a:t>
            </a:r>
            <a:endParaRPr lang="en-US" dirty="0"/>
          </a:p>
        </p:txBody>
      </p:sp>
      <p:pic>
        <p:nvPicPr>
          <p:cNvPr id="7" name="Content Placeholder 2"/>
          <p:cNvPicPr>
            <a:picLocks noChangeAspect="1"/>
          </p:cNvPicPr>
          <p:nvPr/>
        </p:nvPicPr>
        <p:blipFill rotWithShape="1">
          <a:blip r:embed="rId3"/>
          <a:srcRect l="12868" r="10538"/>
          <a:stretch/>
        </p:blipFill>
        <p:spPr>
          <a:xfrm>
            <a:off x="914400" y="2251075"/>
            <a:ext cx="4643438" cy="4157849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789589"/>
              </p:ext>
            </p:extLst>
          </p:nvPr>
        </p:nvGraphicFramePr>
        <p:xfrm>
          <a:off x="5486402" y="2597149"/>
          <a:ext cx="3605215" cy="1217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803"/>
                <a:gridCol w="1139280"/>
                <a:gridCol w="1369132"/>
              </a:tblGrid>
              <a:tr h="405871">
                <a:tc>
                  <a:txBody>
                    <a:bodyPr/>
                    <a:lstStyle/>
                    <a:p>
                      <a:r>
                        <a:rPr lang="en-US" dirty="0" smtClean="0"/>
                        <a:t>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Impact</a:t>
                      </a:r>
                      <a:endParaRPr lang="en-US" dirty="0"/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r>
                        <a:rPr lang="en-US" dirty="0" smtClean="0"/>
                        <a:t>Group_1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Df1 – Df3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Cell</a:t>
                      </a:r>
                      <a:endParaRPr lang="en-US" dirty="0"/>
                    </a:p>
                  </a:txBody>
                  <a:tcPr/>
                </a:tc>
              </a:tr>
              <a:tr h="405871">
                <a:tc>
                  <a:txBody>
                    <a:bodyPr/>
                    <a:lstStyle/>
                    <a:p>
                      <a:r>
                        <a:rPr lang="en-US" dirty="0" smtClean="0"/>
                        <a:t>Group_2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Df4</a:t>
                      </a:r>
                      <a:r>
                        <a:rPr lang="en-US" baseline="0" dirty="0" smtClean="0"/>
                        <a:t> – Df5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r>
                        <a:rPr lang="en-US" baseline="0" dirty="0" smtClean="0"/>
                        <a:t> cells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38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Memory BIST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71577"/>
            <a:ext cx="7772400" cy="5429248"/>
          </a:xfrm>
        </p:spPr>
        <p:txBody>
          <a:bodyPr/>
          <a:lstStyle/>
          <a:p>
            <a:r>
              <a:rPr lang="en-US" dirty="0" smtClean="0"/>
              <a:t>Targeted Fault: Resistive – bridging Fault</a:t>
            </a:r>
            <a:endParaRPr lang="en-US" dirty="0"/>
          </a:p>
        </p:txBody>
      </p:sp>
      <p:pic>
        <p:nvPicPr>
          <p:cNvPr id="9" name="Content Placeholder 2"/>
          <p:cNvPicPr>
            <a:picLocks noChangeAspect="1"/>
          </p:cNvPicPr>
          <p:nvPr/>
        </p:nvPicPr>
        <p:blipFill rotWithShape="1">
          <a:blip r:embed="rId3"/>
          <a:srcRect l="1715" r="3136"/>
          <a:stretch/>
        </p:blipFill>
        <p:spPr>
          <a:xfrm>
            <a:off x="2332781" y="1714501"/>
            <a:ext cx="4494262" cy="2964684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618272"/>
              </p:ext>
            </p:extLst>
          </p:nvPr>
        </p:nvGraphicFramePr>
        <p:xfrm>
          <a:off x="1871662" y="4714930"/>
          <a:ext cx="5722935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6952"/>
                <a:gridCol w="851974"/>
                <a:gridCol w="914400"/>
                <a:gridCol w="906455"/>
                <a:gridCol w="1073154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Technology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 Supply Voltage</a:t>
                      </a:r>
                      <a:r>
                        <a:rPr lang="en-US" sz="2000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Temp. 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Low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Nom.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High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en-US" sz="2000" b="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  <a:p>
                      <a:pPr algn="ctr"/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-40°C, -25°C, and -125°C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90nm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1.0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1.1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1.2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65nm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0.9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1.0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1.1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45nm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0.8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0.9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1.0</a:t>
                      </a:r>
                      <a:endParaRPr lang="en-US" sz="20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0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29098</TotalTime>
  <Words>1106</Words>
  <Application>Microsoft Office PowerPoint</Application>
  <PresentationFormat>On-screen Show (4:3)</PresentationFormat>
  <Paragraphs>247</Paragraphs>
  <Slides>24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Cambria</vt:lpstr>
      <vt:lpstr>Castellar</vt:lpstr>
      <vt:lpstr>Informal Roman</vt:lpstr>
      <vt:lpstr>Sakkal Majalla</vt:lpstr>
      <vt:lpstr>Times New Roman</vt:lpstr>
      <vt:lpstr>Wingdings</vt:lpstr>
      <vt:lpstr>Thermal</vt:lpstr>
      <vt:lpstr>Memory Built-in-Self Test (MBIST):   Analysis of Resistive-Bridging Defects in SRAM  Core-Cells: a Comparative Study from 90nm  down to 40nm Technology Nodes</vt:lpstr>
      <vt:lpstr>Paper Map</vt:lpstr>
      <vt:lpstr>PowerPoint Presentation</vt:lpstr>
      <vt:lpstr>Outline</vt:lpstr>
      <vt:lpstr>Memory BIST</vt:lpstr>
      <vt:lpstr>Memory BIST</vt:lpstr>
      <vt:lpstr>Memory BIST</vt:lpstr>
      <vt:lpstr>Memory BIST</vt:lpstr>
      <vt:lpstr>Memory BIST</vt:lpstr>
      <vt:lpstr>Results</vt:lpstr>
      <vt:lpstr>Results</vt:lpstr>
      <vt:lpstr>Results</vt:lpstr>
      <vt:lpstr>Case Study (1)</vt:lpstr>
      <vt:lpstr>Case Study (1)</vt:lpstr>
      <vt:lpstr>Case Study (2)</vt:lpstr>
      <vt:lpstr>Case Study (2)</vt:lpstr>
      <vt:lpstr>Stressing the Cell [4]</vt:lpstr>
      <vt:lpstr>PowerPoint Presentation</vt:lpstr>
      <vt:lpstr>PowerPoint Presentation</vt:lpstr>
      <vt:lpstr>PowerPoint Presentation</vt:lpstr>
      <vt:lpstr>PowerPoint Presentation</vt:lpstr>
      <vt:lpstr>Conclusion / Take away</vt:lpstr>
      <vt:lpstr>Discussion questions</vt:lpstr>
      <vt:lpstr>Papers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HARSH</cp:lastModifiedBy>
  <cp:revision>1137</cp:revision>
  <cp:lastPrinted>2015-01-15T13:10:56Z</cp:lastPrinted>
  <dcterms:created xsi:type="dcterms:W3CDTF">2011-09-07T13:46:59Z</dcterms:created>
  <dcterms:modified xsi:type="dcterms:W3CDTF">2015-03-03T04:22:57Z</dcterms:modified>
</cp:coreProperties>
</file>